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7" r:id="rId1"/>
  </p:sldMasterIdLst>
  <p:notesMasterIdLst>
    <p:notesMasterId r:id="rId103"/>
  </p:notesMasterIdLst>
  <p:sldIdLst>
    <p:sldId id="256" r:id="rId2"/>
    <p:sldId id="329" r:id="rId3"/>
    <p:sldId id="317" r:id="rId4"/>
    <p:sldId id="257" r:id="rId5"/>
    <p:sldId id="267" r:id="rId6"/>
    <p:sldId id="268" r:id="rId7"/>
    <p:sldId id="266" r:id="rId8"/>
    <p:sldId id="265" r:id="rId9"/>
    <p:sldId id="264" r:id="rId10"/>
    <p:sldId id="313" r:id="rId11"/>
    <p:sldId id="270" r:id="rId12"/>
    <p:sldId id="271" r:id="rId13"/>
    <p:sldId id="330" r:id="rId14"/>
    <p:sldId id="331" r:id="rId15"/>
    <p:sldId id="332" r:id="rId16"/>
    <p:sldId id="333" r:id="rId17"/>
    <p:sldId id="314" r:id="rId18"/>
    <p:sldId id="272" r:id="rId19"/>
    <p:sldId id="273" r:id="rId20"/>
    <p:sldId id="334" r:id="rId21"/>
    <p:sldId id="335" r:id="rId22"/>
    <p:sldId id="277" r:id="rId23"/>
    <p:sldId id="275" r:id="rId24"/>
    <p:sldId id="276" r:id="rId25"/>
    <p:sldId id="279" r:id="rId26"/>
    <p:sldId id="315" r:id="rId27"/>
    <p:sldId id="328" r:id="rId28"/>
    <p:sldId id="258" r:id="rId29"/>
    <p:sldId id="280" r:id="rId30"/>
    <p:sldId id="339" r:id="rId31"/>
    <p:sldId id="340" r:id="rId32"/>
    <p:sldId id="338" r:id="rId33"/>
    <p:sldId id="281" r:id="rId34"/>
    <p:sldId id="337" r:id="rId35"/>
    <p:sldId id="282" r:id="rId36"/>
    <p:sldId id="344" r:id="rId37"/>
    <p:sldId id="345" r:id="rId38"/>
    <p:sldId id="346" r:id="rId39"/>
    <p:sldId id="259" r:id="rId40"/>
    <p:sldId id="283" r:id="rId41"/>
    <p:sldId id="341" r:id="rId42"/>
    <p:sldId id="342" r:id="rId43"/>
    <p:sldId id="347" r:id="rId44"/>
    <p:sldId id="348" r:id="rId45"/>
    <p:sldId id="349" r:id="rId46"/>
    <p:sldId id="350" r:id="rId47"/>
    <p:sldId id="351" r:id="rId48"/>
    <p:sldId id="352" r:id="rId49"/>
    <p:sldId id="354" r:id="rId50"/>
    <p:sldId id="355" r:id="rId51"/>
    <p:sldId id="343" r:id="rId52"/>
    <p:sldId id="361" r:id="rId53"/>
    <p:sldId id="287" r:id="rId54"/>
    <p:sldId id="288" r:id="rId55"/>
    <p:sldId id="289" r:id="rId56"/>
    <p:sldId id="260" r:id="rId57"/>
    <p:sldId id="290" r:id="rId58"/>
    <p:sldId id="291" r:id="rId59"/>
    <p:sldId id="292" r:id="rId60"/>
    <p:sldId id="293" r:id="rId61"/>
    <p:sldId id="319" r:id="rId62"/>
    <p:sldId id="321" r:id="rId63"/>
    <p:sldId id="322" r:id="rId64"/>
    <p:sldId id="323" r:id="rId65"/>
    <p:sldId id="324" r:id="rId66"/>
    <p:sldId id="318" r:id="rId67"/>
    <p:sldId id="325" r:id="rId68"/>
    <p:sldId id="326" r:id="rId69"/>
    <p:sldId id="327" r:id="rId70"/>
    <p:sldId id="294" r:id="rId71"/>
    <p:sldId id="295" r:id="rId72"/>
    <p:sldId id="296" r:id="rId73"/>
    <p:sldId id="261" r:id="rId74"/>
    <p:sldId id="297" r:id="rId75"/>
    <p:sldId id="298" r:id="rId76"/>
    <p:sldId id="359" r:id="rId77"/>
    <p:sldId id="360" r:id="rId78"/>
    <p:sldId id="299" r:id="rId79"/>
    <p:sldId id="356" r:id="rId80"/>
    <p:sldId id="357" r:id="rId81"/>
    <p:sldId id="358" r:id="rId82"/>
    <p:sldId id="300" r:id="rId83"/>
    <p:sldId id="301" r:id="rId84"/>
    <p:sldId id="302" r:id="rId85"/>
    <p:sldId id="262" r:id="rId86"/>
    <p:sldId id="304" r:id="rId87"/>
    <p:sldId id="305" r:id="rId88"/>
    <p:sldId id="306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263" r:id="rId98"/>
    <p:sldId id="308" r:id="rId99"/>
    <p:sldId id="307" r:id="rId100"/>
    <p:sldId id="309" r:id="rId101"/>
    <p:sldId id="310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E94B53-6800-B842-A9BF-32430865BA8C}">
          <p14:sldIdLst>
            <p14:sldId id="256"/>
            <p14:sldId id="329"/>
            <p14:sldId id="317"/>
          </p14:sldIdLst>
        </p14:section>
        <p14:section name="Modelling and Motivation" id="{C0A07AC9-03D3-6F4B-BA23-EAD42E4DCFD5}">
          <p14:sldIdLst>
            <p14:sldId id="257"/>
            <p14:sldId id="267"/>
            <p14:sldId id="268"/>
            <p14:sldId id="266"/>
            <p14:sldId id="265"/>
            <p14:sldId id="264"/>
            <p14:sldId id="313"/>
            <p14:sldId id="270"/>
            <p14:sldId id="271"/>
            <p14:sldId id="330"/>
            <p14:sldId id="331"/>
            <p14:sldId id="332"/>
            <p14:sldId id="333"/>
            <p14:sldId id="314"/>
            <p14:sldId id="272"/>
            <p14:sldId id="273"/>
            <p14:sldId id="334"/>
            <p14:sldId id="335"/>
            <p14:sldId id="277"/>
            <p14:sldId id="275"/>
            <p14:sldId id="276"/>
            <p14:sldId id="279"/>
            <p14:sldId id="315"/>
            <p14:sldId id="328"/>
          </p14:sldIdLst>
        </p14:section>
        <p14:section name="Bigraphs" id="{0EC90A8C-094F-EE48-96A1-3BBFF24322A7}">
          <p14:sldIdLst>
            <p14:sldId id="258"/>
            <p14:sldId id="280"/>
            <p14:sldId id="339"/>
            <p14:sldId id="340"/>
            <p14:sldId id="338"/>
            <p14:sldId id="281"/>
            <p14:sldId id="337"/>
            <p14:sldId id="282"/>
            <p14:sldId id="344"/>
            <p14:sldId id="345"/>
            <p14:sldId id="346"/>
          </p14:sldIdLst>
        </p14:section>
        <p14:section name="Bigraphical Languages" id="{8323CC0B-5505-5A4B-9A4E-B6163AA63183}">
          <p14:sldIdLst>
            <p14:sldId id="259"/>
            <p14:sldId id="283"/>
            <p14:sldId id="341"/>
            <p14:sldId id="342"/>
            <p14:sldId id="347"/>
            <p14:sldId id="348"/>
            <p14:sldId id="349"/>
            <p14:sldId id="350"/>
            <p14:sldId id="351"/>
            <p14:sldId id="352"/>
            <p14:sldId id="354"/>
            <p14:sldId id="355"/>
            <p14:sldId id="343"/>
            <p14:sldId id="361"/>
            <p14:sldId id="287"/>
            <p14:sldId id="288"/>
            <p14:sldId id="289"/>
          </p14:sldIdLst>
        </p14:section>
        <p14:section name="Refinement" id="{307D3783-DB38-1147-8B00-2F848D055D1B}">
          <p14:sldIdLst>
            <p14:sldId id="260"/>
            <p14:sldId id="290"/>
            <p14:sldId id="291"/>
            <p14:sldId id="292"/>
            <p14:sldId id="293"/>
            <p14:sldId id="319"/>
            <p14:sldId id="321"/>
            <p14:sldId id="322"/>
            <p14:sldId id="323"/>
            <p14:sldId id="324"/>
            <p14:sldId id="318"/>
            <p14:sldId id="325"/>
            <p14:sldId id="326"/>
            <p14:sldId id="327"/>
            <p14:sldId id="294"/>
            <p14:sldId id="295"/>
            <p14:sldId id="296"/>
          </p14:sldIdLst>
        </p14:section>
        <p14:section name="Verification and Tools" id="{596DA2AD-CD3E-334F-A1E3-7564031A0F60}">
          <p14:sldIdLst>
            <p14:sldId id="261"/>
            <p14:sldId id="297"/>
            <p14:sldId id="298"/>
            <p14:sldId id="359"/>
            <p14:sldId id="360"/>
            <p14:sldId id="299"/>
            <p14:sldId id="356"/>
            <p14:sldId id="357"/>
            <p14:sldId id="358"/>
            <p14:sldId id="300"/>
            <p14:sldId id="301"/>
            <p14:sldId id="302"/>
          </p14:sldIdLst>
        </p14:section>
        <p14:section name="Modularity" id="{7A15BF78-828A-7E4A-84E2-AFEAC7FB239B}">
          <p14:sldIdLst>
            <p14:sldId id="262"/>
            <p14:sldId id="304"/>
            <p14:sldId id="305"/>
            <p14:sldId id="306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Conclusion" id="{C14D1919-AE23-3C4C-B77E-7678276E5987}">
          <p14:sldIdLst>
            <p14:sldId id="263"/>
            <p14:sldId id="308"/>
            <p14:sldId id="307"/>
            <p14:sldId id="309"/>
            <p14:sldId id="31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728" autoAdjust="0"/>
  </p:normalViewPr>
  <p:slideViewPr>
    <p:cSldViewPr snapToGrid="0" snapToObjects="1">
      <p:cViewPr varScale="1">
        <p:scale>
          <a:sx n="102" d="100"/>
          <a:sy n="102" d="100"/>
        </p:scale>
        <p:origin x="-183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3EFA4-57D5-6E4B-9A51-799B60A60E58}" type="datetimeFigureOut">
              <a:rPr lang="en-US" smtClean="0"/>
              <a:t>18/02/13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7180B-5E0B-1F41-A79F-04BA4FF0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4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(18/02/13 00:49) -----</a:t>
            </a:r>
          </a:p>
          <a:p>
            <a:r>
              <a:rPr lang="en-US" dirty="0"/>
              <a:t>HALF </a:t>
            </a:r>
            <a:r>
              <a:rPr lang="en-US" dirty="0" smtClean="0"/>
              <a:t>WAY (32</a:t>
            </a:r>
            <a:r>
              <a:rPr lang="en-US" baseline="0" dirty="0" smtClean="0"/>
              <a:t> MINS REMAINING)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7180B-5E0B-1F41-A79F-04BA4FF0D49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48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THAN 30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7180B-5E0B-1F41-A79F-04BA4FF0D49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0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a-DK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981F956-F6D3-6845-806A-5A232B0FD1BD}" type="datetimeFigureOut">
              <a:rPr lang="en-US" smtClean="0"/>
              <a:t>17/02/13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2DA062-BEC2-BF4B-9EB9-0EA054B8DE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Domain Specific </a:t>
            </a:r>
            <a:r>
              <a:rPr lang="en-US" dirty="0" err="1" smtClean="0"/>
              <a:t>Modelling</a:t>
            </a:r>
            <a:r>
              <a:rPr lang="en-US" dirty="0" smtClean="0"/>
              <a:t> Languages in </a:t>
            </a:r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Gian Perrone</a:t>
            </a:r>
          </a:p>
          <a:p>
            <a:endParaRPr lang="en-US" dirty="0"/>
          </a:p>
          <a:p>
            <a:r>
              <a:rPr lang="en-US" dirty="0" smtClean="0"/>
              <a:t>18 February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3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Those are concrete models of concrete things (e.g., planes, steam engines</a:t>
            </a:r>
            <a:r>
              <a:rPr lang="en-US" dirty="0" smtClean="0"/>
              <a:t>) with obvious </a:t>
            </a:r>
            <a:r>
              <a:rPr lang="en-US" dirty="0" err="1" smtClean="0"/>
              <a:t>modelling</a:t>
            </a:r>
            <a:r>
              <a:rPr lang="en-US" dirty="0" smtClean="0"/>
              <a:t> techniques</a:t>
            </a:r>
            <a:endParaRPr lang="en-US" dirty="0" smtClean="0"/>
          </a:p>
          <a:p>
            <a:r>
              <a:rPr lang="en-US" dirty="0" smtClean="0"/>
              <a:t>What about abstracted models of entire systems that don’t necessarily have a concrete presence in the world?</a:t>
            </a:r>
          </a:p>
          <a:p>
            <a:pPr lvl="1"/>
            <a:r>
              <a:rPr lang="en-US" dirty="0" smtClean="0"/>
              <a:t>Or which only have a partial presence in the </a:t>
            </a:r>
            <a:r>
              <a:rPr lang="en-US" dirty="0" smtClean="0"/>
              <a:t>world?</a:t>
            </a:r>
            <a:endParaRPr lang="en-US" dirty="0" smtClean="0"/>
          </a:p>
          <a:p>
            <a:r>
              <a:rPr lang="en-US" dirty="0" err="1" smtClean="0"/>
              <a:t>e.g</a:t>
            </a:r>
            <a:r>
              <a:rPr lang="en-US" dirty="0" smtClean="0"/>
              <a:t>, </a:t>
            </a:r>
            <a:r>
              <a:rPr lang="en-US" dirty="0" smtClean="0"/>
              <a:t>Software, financial systems, </a:t>
            </a:r>
            <a:r>
              <a:rPr lang="en-US" dirty="0" smtClean="0"/>
              <a:t>social interactions, </a:t>
            </a:r>
            <a:r>
              <a:rPr lang="en-US" dirty="0" smtClean="0"/>
              <a:t>computer networks, transport systems, context-aware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8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Modular construction and vertica</a:t>
            </a:r>
            <a:r>
              <a:rPr lang="en-US" dirty="0" smtClean="0"/>
              <a:t>l </a:t>
            </a:r>
            <a:r>
              <a:rPr lang="en-US" dirty="0" err="1" smtClean="0"/>
              <a:t>bigraphical</a:t>
            </a:r>
            <a:r>
              <a:rPr lang="en-US" dirty="0" smtClean="0"/>
              <a:t> refinement in the “</a:t>
            </a:r>
            <a:r>
              <a:rPr lang="en-US" dirty="0" err="1" smtClean="0"/>
              <a:t>Bigraphs</a:t>
            </a:r>
            <a:r>
              <a:rPr lang="en-US" dirty="0" smtClean="0"/>
              <a:t> Reloaded” setting of </a:t>
            </a:r>
            <a:r>
              <a:rPr lang="en-US" dirty="0" err="1"/>
              <a:t>Miculan</a:t>
            </a:r>
            <a:r>
              <a:rPr lang="en-US" dirty="0"/>
              <a:t> &amp; </a:t>
            </a:r>
            <a:r>
              <a:rPr lang="en-US" dirty="0" err="1" smtClean="0"/>
              <a:t>Peressotti</a:t>
            </a:r>
            <a:endParaRPr lang="en-US" dirty="0" smtClean="0"/>
          </a:p>
          <a:p>
            <a:r>
              <a:rPr lang="en-US" dirty="0" err="1" smtClean="0"/>
              <a:t>Generalising</a:t>
            </a:r>
            <a:r>
              <a:rPr lang="en-US" dirty="0" smtClean="0"/>
              <a:t> activity in </a:t>
            </a:r>
            <a:r>
              <a:rPr lang="en-US" dirty="0" err="1" smtClean="0"/>
              <a:t>bigraphs</a:t>
            </a:r>
            <a:r>
              <a:rPr lang="en-US" dirty="0" smtClean="0"/>
              <a:t> to unify variations on </a:t>
            </a:r>
            <a:r>
              <a:rPr lang="en-US" dirty="0" err="1" smtClean="0"/>
              <a:t>bigraphs</a:t>
            </a:r>
            <a:r>
              <a:rPr lang="en-US" dirty="0"/>
              <a:t> </a:t>
            </a:r>
            <a:r>
              <a:rPr lang="en-US" dirty="0" smtClean="0"/>
              <a:t>(of which the sorting logic could be a starting point)</a:t>
            </a:r>
          </a:p>
          <a:p>
            <a:r>
              <a:rPr lang="en-US" dirty="0" smtClean="0"/>
              <a:t>A complimentary notion of “horizontal” </a:t>
            </a:r>
            <a:r>
              <a:rPr lang="en-US" dirty="0" err="1" smtClean="0"/>
              <a:t>bigraphical</a:t>
            </a:r>
            <a:r>
              <a:rPr lang="en-US" dirty="0" smtClean="0"/>
              <a:t> refinement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3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Supervisors:</a:t>
            </a:r>
          </a:p>
          <a:p>
            <a:pPr lvl="1"/>
            <a:r>
              <a:rPr lang="en-US" dirty="0" smtClean="0"/>
              <a:t>Thomas Hildebrandt</a:t>
            </a:r>
          </a:p>
          <a:p>
            <a:pPr lvl="1"/>
            <a:r>
              <a:rPr lang="en-US" dirty="0" err="1" smtClean="0"/>
              <a:t>Søren</a:t>
            </a:r>
            <a:r>
              <a:rPr lang="en-US" dirty="0" smtClean="0"/>
              <a:t> </a:t>
            </a:r>
            <a:r>
              <a:rPr lang="en-US" dirty="0" err="1" smtClean="0"/>
              <a:t>Debois</a:t>
            </a:r>
            <a:r>
              <a:rPr lang="en-US" dirty="0" smtClean="0"/>
              <a:t> (until December 2011)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Supported by: The Danish </a:t>
            </a:r>
            <a:r>
              <a:rPr lang="en-US" dirty="0"/>
              <a:t>Research Agency (grant no.: 2106-080046) and the IT University of </a:t>
            </a:r>
            <a:r>
              <a:rPr lang="en-US" dirty="0" smtClean="0"/>
              <a:t>Copenhagen </a:t>
            </a:r>
            <a:r>
              <a:rPr lang="en-US" dirty="0"/>
              <a:t>(the Jingling Genies project)</a:t>
            </a:r>
          </a:p>
        </p:txBody>
      </p:sp>
    </p:spTree>
    <p:extLst>
      <p:ext uri="{BB962C8B-B14F-4D97-AF65-F5344CB8AC3E}">
        <p14:creationId xmlns:p14="http://schemas.microsoft.com/office/powerpoint/2010/main" val="159654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interesting systems involve communication and interaction</a:t>
            </a:r>
          </a:p>
          <a:p>
            <a:r>
              <a:rPr lang="en-US" dirty="0" smtClean="0"/>
              <a:t>Claim: We </a:t>
            </a:r>
            <a:r>
              <a:rPr lang="en-US" dirty="0" smtClean="0"/>
              <a:t>struggle to understand </a:t>
            </a:r>
            <a:r>
              <a:rPr lang="en-US" dirty="0" smtClean="0"/>
              <a:t>communicating systems at scale</a:t>
            </a:r>
            <a:endParaRPr lang="en-US" dirty="0" smtClean="0"/>
          </a:p>
          <a:p>
            <a:r>
              <a:rPr lang="en-US" dirty="0"/>
              <a:t>Software systems are some of the most complex systems we build today</a:t>
            </a:r>
          </a:p>
          <a:p>
            <a:r>
              <a:rPr lang="en-US" dirty="0" smtClean="0"/>
              <a:t>e.g</a:t>
            </a:r>
            <a:r>
              <a:rPr lang="en-US" dirty="0" smtClean="0"/>
              <a:t>., a simple banking transaction must communicate with multiple parties.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7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Simplifying assumption</a:t>
            </a:r>
            <a:r>
              <a:rPr lang="en-US" dirty="0" smtClean="0"/>
              <a:t>: build models that capture </a:t>
            </a:r>
            <a:r>
              <a:rPr lang="en-US" i="1" dirty="0" smtClean="0"/>
              <a:t>only</a:t>
            </a:r>
            <a:r>
              <a:rPr lang="en-US" dirty="0" smtClean="0"/>
              <a:t> interaction and </a:t>
            </a:r>
            <a:r>
              <a:rPr lang="en-US" dirty="0" smtClean="0"/>
              <a:t>communication</a:t>
            </a:r>
          </a:p>
          <a:p>
            <a:r>
              <a:rPr lang="en-US" dirty="0"/>
              <a:t>Claim: We struggle to understand communicating systems at </a:t>
            </a:r>
            <a:r>
              <a:rPr lang="en-US" dirty="0" smtClean="0"/>
              <a:t>scale</a:t>
            </a:r>
            <a:endParaRPr lang="en-US" dirty="0" smtClean="0"/>
          </a:p>
          <a:p>
            <a:r>
              <a:rPr lang="en-US" dirty="0" smtClean="0"/>
              <a:t>We don’t care why a system communicates, merely that it can communicate in certain ways</a:t>
            </a:r>
          </a:p>
          <a:p>
            <a:r>
              <a:rPr lang="en-US" dirty="0" smtClean="0"/>
              <a:t>Effective way to model software, business processes, systems biology, financial transactions, network protocols,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7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Vending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3465" r="-153465"/>
          <a:stretch>
            <a:fillRect/>
          </a:stretch>
        </p:blipFill>
        <p:spPr>
          <a:xfrm>
            <a:off x="-614893" y="2310475"/>
            <a:ext cx="9871515" cy="4208858"/>
          </a:xfrm>
        </p:spPr>
      </p:pic>
      <p:sp>
        <p:nvSpPr>
          <p:cNvPr id="5" name="TextBox 4"/>
          <p:cNvSpPr txBox="1"/>
          <p:nvPr/>
        </p:nvSpPr>
        <p:spPr>
          <a:xfrm>
            <a:off x="236577" y="6462645"/>
            <a:ext cx="3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Coca-Cola Archive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8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“</a:t>
            </a:r>
            <a:r>
              <a:rPr lang="en-US" sz="2800" i="1" dirty="0" smtClean="0"/>
              <a:t>A </a:t>
            </a:r>
            <a:r>
              <a:rPr lang="en-US" sz="2800" i="1" dirty="0"/>
              <a:t>vending machine is a machine which dispenses items such as snacks, beverages, alcohol, cigarettes, lottery tickets, cologne, consumer products and even gold and gems to customers automatically, after the customer inserts </a:t>
            </a:r>
            <a:r>
              <a:rPr lang="en-US" sz="2800" i="1" dirty="0" smtClean="0"/>
              <a:t>currency </a:t>
            </a:r>
            <a:r>
              <a:rPr lang="en-US" sz="2800" i="1" dirty="0"/>
              <a:t>or credit into the machine</a:t>
            </a:r>
            <a:r>
              <a:rPr lang="en-US" sz="2800" i="1" dirty="0" smtClean="0"/>
              <a:t>.</a:t>
            </a:r>
            <a:r>
              <a:rPr lang="en-US" sz="2800" dirty="0" smtClean="0"/>
              <a:t>” (Wikipedia)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7272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pic>
        <p:nvPicPr>
          <p:cNvPr id="7" name="Content Placeholder 6" descr="Screen shot 2013-02-17 at 12.55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60" r="-40460"/>
          <a:stretch>
            <a:fillRect/>
          </a:stretch>
        </p:blipFill>
        <p:spPr>
          <a:xfrm>
            <a:off x="-567624" y="2072771"/>
            <a:ext cx="10921144" cy="4656382"/>
          </a:xfrm>
        </p:spPr>
      </p:pic>
      <p:sp>
        <p:nvSpPr>
          <p:cNvPr id="8" name="TextBox 7"/>
          <p:cNvSpPr txBox="1"/>
          <p:nvPr/>
        </p:nvSpPr>
        <p:spPr>
          <a:xfrm>
            <a:off x="236577" y="6462645"/>
            <a:ext cx="326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Avago</a:t>
            </a:r>
            <a:r>
              <a:rPr lang="en-US" dirty="0" smtClean="0"/>
              <a:t>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pic>
        <p:nvPicPr>
          <p:cNvPr id="4" name="Content Placeholder 3" descr="Screen shot 2013-02-17 at 12.58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21" r="-12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136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Vending Machine</a:t>
            </a:r>
            <a:endParaRPr lang="en-US" dirty="0"/>
          </a:p>
        </p:txBody>
      </p:sp>
      <p:pic>
        <p:nvPicPr>
          <p:cNvPr id="5" name="Content Placeholder 4" descr="Screen shot 2013-02-17 at 12.29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26" r="-50226"/>
          <a:stretch>
            <a:fillRect/>
          </a:stretch>
        </p:blipFill>
        <p:spPr>
          <a:xfrm>
            <a:off x="206837" y="2244359"/>
            <a:ext cx="8937163" cy="3810375"/>
          </a:xfrm>
        </p:spPr>
      </p:pic>
      <p:pic>
        <p:nvPicPr>
          <p:cNvPr id="6" name="Picture 5" descr="Screen shot 2013-02-17 at 12.31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6" y="5970067"/>
            <a:ext cx="7511143" cy="7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4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Modelling</a:t>
            </a:r>
            <a:r>
              <a:rPr lang="en-US" dirty="0" smtClean="0"/>
              <a:t> interaction and communication gives rise to very small </a:t>
            </a:r>
            <a:r>
              <a:rPr lang="en-US" b="1" dirty="0" smtClean="0"/>
              <a:t>process </a:t>
            </a:r>
            <a:r>
              <a:rPr lang="en-US" b="1" dirty="0" smtClean="0"/>
              <a:t>languages </a:t>
            </a:r>
            <a:r>
              <a:rPr lang="en-US" dirty="0" smtClean="0"/>
              <a:t>(or calculi)</a:t>
            </a:r>
            <a:endParaRPr lang="en-US" b="1" dirty="0" smtClean="0"/>
          </a:p>
          <a:p>
            <a:r>
              <a:rPr lang="en-US" dirty="0" smtClean="0"/>
              <a:t>A few common constructs:</a:t>
            </a:r>
          </a:p>
          <a:p>
            <a:pPr lvl="1"/>
            <a:r>
              <a:rPr lang="en-US" dirty="0" smtClean="0"/>
              <a:t>Send a </a:t>
            </a:r>
            <a:r>
              <a:rPr lang="en-US" dirty="0" smtClean="0"/>
              <a:t>message (e.g., push a button, dispense a drink)</a:t>
            </a:r>
            <a:endParaRPr lang="en-US" dirty="0" smtClean="0"/>
          </a:p>
          <a:p>
            <a:pPr lvl="1"/>
            <a:r>
              <a:rPr lang="en-US" dirty="0" smtClean="0"/>
              <a:t>Receive a </a:t>
            </a:r>
            <a:r>
              <a:rPr lang="en-US" dirty="0" smtClean="0"/>
              <a:t>message (e.g., receive a button press, receive a coin)</a:t>
            </a:r>
            <a:endParaRPr lang="en-US" dirty="0" smtClean="0"/>
          </a:p>
          <a:p>
            <a:pPr lvl="1"/>
            <a:r>
              <a:rPr lang="en-US" dirty="0" smtClean="0"/>
              <a:t>Choose between different possible </a:t>
            </a:r>
            <a:r>
              <a:rPr lang="en-US" dirty="0" smtClean="0"/>
              <a:t>actions (choose a drink)</a:t>
            </a:r>
            <a:endParaRPr lang="en-US" dirty="0" smtClean="0"/>
          </a:p>
          <a:p>
            <a:pPr lvl="1"/>
            <a:r>
              <a:rPr lang="en-US" dirty="0" smtClean="0"/>
              <a:t>Combine two processes in parallel</a:t>
            </a:r>
          </a:p>
          <a:p>
            <a:r>
              <a:rPr lang="en-US" dirty="0" smtClean="0"/>
              <a:t>Mathematically precise description of </a:t>
            </a:r>
            <a:r>
              <a:rPr lang="en-US" dirty="0" err="1" smtClean="0"/>
              <a:t>behaviour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669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purpose (sometimes…)</a:t>
            </a:r>
          </a:p>
          <a:p>
            <a:r>
              <a:rPr lang="en-US" dirty="0" smtClean="0"/>
              <a:t>Structured and precise</a:t>
            </a:r>
          </a:p>
          <a:p>
            <a:r>
              <a:rPr lang="en-US" dirty="0" smtClean="0"/>
              <a:t>Assumes different participants (processes) can reliably and instantaneously send messages to one another using </a:t>
            </a:r>
            <a:r>
              <a:rPr lang="en-US" i="1" dirty="0" smtClean="0"/>
              <a:t>channels</a:t>
            </a:r>
          </a:p>
          <a:p>
            <a:r>
              <a:rPr lang="en-US" dirty="0" smtClean="0"/>
              <a:t>Understand the overall </a:t>
            </a:r>
            <a:r>
              <a:rPr lang="en-US" dirty="0" err="1" smtClean="0"/>
              <a:t>behaviour</a:t>
            </a:r>
            <a:r>
              <a:rPr lang="en-US" dirty="0" smtClean="0"/>
              <a:t> of many processes behaving together in terms of their individual and composite </a:t>
            </a:r>
            <a:r>
              <a:rPr lang="en-US" dirty="0" err="1" smtClean="0"/>
              <a:t>behaviour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0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Convince you that </a:t>
            </a:r>
            <a:r>
              <a:rPr lang="en-US" dirty="0" err="1" smtClean="0"/>
              <a:t>modelling</a:t>
            </a:r>
            <a:r>
              <a:rPr lang="en-US" dirty="0" smtClean="0"/>
              <a:t> is an important activity</a:t>
            </a:r>
          </a:p>
          <a:p>
            <a:r>
              <a:rPr lang="en-US" dirty="0" smtClean="0"/>
              <a:t>Convince you that </a:t>
            </a:r>
            <a:r>
              <a:rPr lang="en-US" dirty="0" err="1" smtClean="0"/>
              <a:t>bigraphs</a:t>
            </a:r>
            <a:r>
              <a:rPr lang="en-US" dirty="0" smtClean="0"/>
              <a:t> are a good tool for constructing models and </a:t>
            </a:r>
            <a:r>
              <a:rPr lang="en-US" dirty="0" err="1" smtClean="0"/>
              <a:t>modelling</a:t>
            </a:r>
            <a:r>
              <a:rPr lang="en-US" dirty="0" smtClean="0"/>
              <a:t> languages</a:t>
            </a:r>
            <a:endParaRPr lang="en-US" dirty="0"/>
          </a:p>
          <a:p>
            <a:r>
              <a:rPr lang="en-US" dirty="0" err="1" smtClean="0"/>
              <a:t>Summarise</a:t>
            </a:r>
            <a:r>
              <a:rPr lang="en-US" dirty="0" smtClean="0"/>
              <a:t> the contributions of my thesis</a:t>
            </a:r>
          </a:p>
          <a:p>
            <a:pPr lvl="1"/>
            <a:r>
              <a:rPr lang="en-US" dirty="0" smtClean="0"/>
              <a:t>This will get a little technical…</a:t>
            </a:r>
          </a:p>
        </p:txBody>
      </p:sp>
    </p:spTree>
    <p:extLst>
      <p:ext uri="{BB962C8B-B14F-4D97-AF65-F5344CB8AC3E}">
        <p14:creationId xmlns:p14="http://schemas.microsoft.com/office/powerpoint/2010/main" val="180398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Buyer</a:t>
            </a:r>
            <a:endParaRPr lang="en-US" dirty="0"/>
          </a:p>
        </p:txBody>
      </p:sp>
      <p:pic>
        <p:nvPicPr>
          <p:cNvPr id="4" name="Content Placeholder 3" descr="buy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340" b="-170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12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Vending Machines</a:t>
            </a:r>
            <a:endParaRPr lang="en-US" dirty="0"/>
          </a:p>
        </p:txBody>
      </p:sp>
      <p:pic>
        <p:nvPicPr>
          <p:cNvPr id="4" name="Content Placeholder 3" descr="vm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67" r="-54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540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Dozens in common use</a:t>
            </a:r>
          </a:p>
          <a:p>
            <a:r>
              <a:rPr lang="en-US" dirty="0" smtClean="0"/>
              <a:t>Hundreds of variations</a:t>
            </a:r>
          </a:p>
          <a:p>
            <a:r>
              <a:rPr lang="en-US" dirty="0" smtClean="0"/>
              <a:t>e.g., CCS, CSP, ACP, Actor Model, Pi-calculus,  Petri nets, </a:t>
            </a:r>
            <a:r>
              <a:rPr lang="en-US" dirty="0" err="1" smtClean="0"/>
              <a:t>cham</a:t>
            </a:r>
            <a:r>
              <a:rPr lang="en-US" dirty="0" smtClean="0"/>
              <a:t>, Action calculi, …</a:t>
            </a:r>
          </a:p>
          <a:p>
            <a:r>
              <a:rPr lang="en-US" dirty="0" smtClean="0"/>
              <a:t>Endless proliferation of new variations and languages</a:t>
            </a:r>
          </a:p>
        </p:txBody>
      </p:sp>
    </p:spTree>
    <p:extLst>
      <p:ext uri="{BB962C8B-B14F-4D97-AF65-F5344CB8AC3E}">
        <p14:creationId xmlns:p14="http://schemas.microsoft.com/office/powerpoint/2010/main" val="275493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Proposing a New Process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syntax and semantics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Prove a handful of interesting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it once to solve a particular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Claim generality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Publish the paper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Forget about it forever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 to Step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Proliferation of Process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New process languages are used to </a:t>
            </a:r>
            <a:r>
              <a:rPr lang="en-US" dirty="0" err="1" smtClean="0"/>
              <a:t>specialise</a:t>
            </a:r>
            <a:r>
              <a:rPr lang="en-US" dirty="0" smtClean="0"/>
              <a:t> to a given domain</a:t>
            </a:r>
          </a:p>
          <a:p>
            <a:r>
              <a:rPr lang="en-US" dirty="0" smtClean="0"/>
              <a:t>Not cynical – there are good reasons to </a:t>
            </a:r>
            <a:r>
              <a:rPr lang="en-US" dirty="0" err="1" smtClean="0"/>
              <a:t>specialise</a:t>
            </a:r>
            <a:r>
              <a:rPr lang="en-US" dirty="0"/>
              <a:t> </a:t>
            </a:r>
            <a:r>
              <a:rPr lang="en-US" dirty="0" smtClean="0"/>
              <a:t>to a domain!</a:t>
            </a:r>
          </a:p>
          <a:p>
            <a:r>
              <a:rPr lang="en-US" dirty="0" smtClean="0"/>
              <a:t>Instead of trying to stop proliferation of new languages, we should support reuse</a:t>
            </a:r>
          </a:p>
          <a:p>
            <a:r>
              <a:rPr lang="en-US" dirty="0" smtClean="0"/>
              <a:t>… and provide better ways of </a:t>
            </a:r>
            <a:r>
              <a:rPr lang="en-US" dirty="0" err="1" smtClean="0"/>
              <a:t>specialising</a:t>
            </a:r>
            <a:r>
              <a:rPr lang="en-US" dirty="0" smtClean="0"/>
              <a:t> languages to a given domain</a:t>
            </a:r>
          </a:p>
          <a:p>
            <a:r>
              <a:rPr lang="en-US" dirty="0" smtClean="0"/>
              <a:t>Ephemeral, disposable process languages for every occasion – </a:t>
            </a:r>
            <a:r>
              <a:rPr lang="en-US" dirty="0" err="1" smtClean="0"/>
              <a:t>specialised</a:t>
            </a:r>
            <a:r>
              <a:rPr lang="en-US" dirty="0" smtClean="0"/>
              <a:t> to a domain.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9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Moving the language constructs with which we can express models closer to the domain of interest makes models better!</a:t>
            </a:r>
          </a:p>
          <a:p>
            <a:pPr lvl="1"/>
            <a:r>
              <a:rPr lang="en-US" dirty="0" smtClean="0"/>
              <a:t>Familiar (natural) language is good! </a:t>
            </a:r>
            <a:endParaRPr lang="en-US" dirty="0" smtClean="0"/>
          </a:p>
          <a:p>
            <a:pPr lvl="1"/>
            <a:r>
              <a:rPr lang="en-US" dirty="0" smtClean="0"/>
              <a:t>Domain</a:t>
            </a:r>
            <a:r>
              <a:rPr lang="en-US" dirty="0" smtClean="0"/>
              <a:t>-experts are not necessarily </a:t>
            </a:r>
            <a:r>
              <a:rPr lang="en-US" dirty="0" err="1" smtClean="0"/>
              <a:t>modelling</a:t>
            </a:r>
            <a:r>
              <a:rPr lang="en-US" dirty="0" smtClean="0"/>
              <a:t> experts</a:t>
            </a:r>
          </a:p>
          <a:p>
            <a:r>
              <a:rPr lang="en-US" dirty="0" smtClean="0"/>
              <a:t>Instead, describe models in the language of the domain</a:t>
            </a:r>
          </a:p>
          <a:p>
            <a:pPr lvl="1"/>
            <a:r>
              <a:rPr lang="en-US" dirty="0" smtClean="0"/>
              <a:t>Business processes in the language of the business</a:t>
            </a:r>
          </a:p>
          <a:p>
            <a:pPr lvl="1"/>
            <a:r>
              <a:rPr lang="en-US" dirty="0" smtClean="0"/>
              <a:t>And systems biology in the language of biologists</a:t>
            </a:r>
          </a:p>
          <a:p>
            <a:pPr lvl="1"/>
            <a:r>
              <a:rPr lang="en-US" dirty="0" smtClean="0"/>
              <a:t>And security protocols in the language of security experts</a:t>
            </a:r>
          </a:p>
          <a:p>
            <a:r>
              <a:rPr lang="en-US" dirty="0" smtClean="0"/>
              <a:t>The outcome is often of more interest to the domain-expert than the mechanism of the process itself</a:t>
            </a:r>
          </a:p>
        </p:txBody>
      </p:sp>
    </p:spTree>
    <p:extLst>
      <p:ext uri="{BB962C8B-B14F-4D97-AF65-F5344CB8AC3E}">
        <p14:creationId xmlns:p14="http://schemas.microsoft.com/office/powerpoint/2010/main" val="157567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Domain-Specificity at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84300"/>
            <a:ext cx="8229600" cy="3891181"/>
          </a:xfrm>
        </p:spPr>
        <p:txBody>
          <a:bodyPr>
            <a:normAutofit/>
          </a:bodyPr>
          <a:lstStyle/>
          <a:p>
            <a:r>
              <a:rPr lang="en-US" dirty="0" smtClean="0"/>
              <a:t>When describing vending machines, we want to talk about drinks and coins and buttons</a:t>
            </a:r>
          </a:p>
          <a:p>
            <a:r>
              <a:rPr lang="en-US" dirty="0" smtClean="0"/>
              <a:t>When a car, we want to talk about wheels and drivers and roads</a:t>
            </a:r>
          </a:p>
          <a:p>
            <a:r>
              <a:rPr lang="en-US" dirty="0" smtClean="0"/>
              <a:t>Domains have different sets of entities they wish to describe</a:t>
            </a:r>
          </a:p>
          <a:p>
            <a:r>
              <a:rPr lang="en-US" dirty="0" smtClean="0"/>
              <a:t>And the meaning of the same entities can change between domains!</a:t>
            </a:r>
          </a:p>
        </p:txBody>
      </p:sp>
    </p:spTree>
    <p:extLst>
      <p:ext uri="{BB962C8B-B14F-4D97-AF65-F5344CB8AC3E}">
        <p14:creationId xmlns:p14="http://schemas.microsoft.com/office/powerpoint/2010/main" val="15711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Make it easier to </a:t>
            </a:r>
            <a:r>
              <a:rPr lang="en-US" sz="2800" dirty="0" err="1" smtClean="0"/>
              <a:t>specialise</a:t>
            </a:r>
            <a:r>
              <a:rPr lang="en-US" sz="2800" dirty="0" smtClean="0"/>
              <a:t> a </a:t>
            </a:r>
            <a:r>
              <a:rPr lang="en-US" sz="2800" dirty="0" err="1" smtClean="0"/>
              <a:t>modelling</a:t>
            </a:r>
            <a:r>
              <a:rPr lang="en-US" sz="2800" dirty="0" smtClean="0"/>
              <a:t> language to a domain</a:t>
            </a:r>
          </a:p>
          <a:p>
            <a:r>
              <a:rPr lang="en-US" sz="2800" dirty="0" smtClean="0"/>
              <a:t>Promote re-use of components between </a:t>
            </a:r>
            <a:r>
              <a:rPr lang="en-US" sz="2800" dirty="0" err="1" smtClean="0"/>
              <a:t>modelling</a:t>
            </a:r>
            <a:r>
              <a:rPr lang="en-US" sz="2800" dirty="0" smtClean="0"/>
              <a:t> languages</a:t>
            </a:r>
          </a:p>
          <a:p>
            <a:r>
              <a:rPr lang="en-US" sz="2800" dirty="0" smtClean="0"/>
              <a:t>Make it easier to use </a:t>
            </a:r>
            <a:r>
              <a:rPr lang="en-US" sz="2800" dirty="0" err="1" smtClean="0"/>
              <a:t>modelling</a:t>
            </a:r>
            <a:r>
              <a:rPr lang="en-US" sz="2800" dirty="0" smtClean="0"/>
              <a:t> languages</a:t>
            </a:r>
          </a:p>
          <a:p>
            <a:r>
              <a:rPr lang="en-US" sz="2800" dirty="0" smtClean="0"/>
              <a:t>… which leads us to…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665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0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</a:t>
            </a:r>
            <a:endParaRPr lang="en-US" dirty="0"/>
          </a:p>
        </p:txBody>
      </p:sp>
      <p:pic>
        <p:nvPicPr>
          <p:cNvPr id="6" name="Content Placeholder 5" descr="anatom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5" b="20515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7200" y="6375400"/>
            <a:ext cx="850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Milner, R. </a:t>
            </a:r>
            <a:r>
              <a:rPr lang="en-US" dirty="0"/>
              <a:t> </a:t>
            </a:r>
            <a:r>
              <a:rPr lang="en-US" dirty="0" smtClean="0"/>
              <a:t>The Space and Motion of Communicating Agents (2009)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84600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Modelling</a:t>
            </a:r>
            <a:r>
              <a:rPr lang="en-US" dirty="0" smtClean="0"/>
              <a:t> and Motivation</a:t>
            </a:r>
          </a:p>
          <a:p>
            <a:r>
              <a:rPr lang="en-US" dirty="0" err="1" smtClean="0"/>
              <a:t>Bigraphs</a:t>
            </a:r>
            <a:endParaRPr lang="en-US" dirty="0" smtClean="0"/>
          </a:p>
          <a:p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</a:p>
          <a:p>
            <a:r>
              <a:rPr lang="en-US" dirty="0" smtClean="0"/>
              <a:t>Refinement</a:t>
            </a:r>
          </a:p>
          <a:p>
            <a:r>
              <a:rPr lang="en-US" dirty="0" smtClean="0"/>
              <a:t>Tools and Verification</a:t>
            </a:r>
          </a:p>
          <a:p>
            <a:r>
              <a:rPr lang="en-US" dirty="0" smtClean="0"/>
              <a:t>Modular Construction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Graph</a:t>
            </a:r>
            <a:endParaRPr lang="en-US" dirty="0"/>
          </a:p>
        </p:txBody>
      </p:sp>
      <p:pic>
        <p:nvPicPr>
          <p:cNvPr id="6" name="Content Placeholder 5" descr="phonespla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91" r="-127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019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Graph</a:t>
            </a:r>
            <a:endParaRPr lang="en-US" dirty="0"/>
          </a:p>
        </p:txBody>
      </p:sp>
      <p:pic>
        <p:nvPicPr>
          <p:cNvPr id="6" name="Content Placeholder 5" descr="phoneslin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66" r="-172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938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</a:t>
            </a:r>
            <a:endParaRPr lang="en-US" dirty="0"/>
          </a:p>
        </p:txBody>
      </p:sp>
      <p:pic>
        <p:nvPicPr>
          <p:cNvPr id="6" name="Content Placeholder 5" descr="phon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86" r="-80186"/>
          <a:stretch>
            <a:fillRect/>
          </a:stretch>
        </p:blipFill>
        <p:spPr>
          <a:xfrm>
            <a:off x="457199" y="2352223"/>
            <a:ext cx="8922821" cy="4169842"/>
          </a:xfrm>
        </p:spPr>
      </p:pic>
    </p:spTree>
    <p:extLst>
      <p:ext uri="{BB962C8B-B14F-4D97-AF65-F5344CB8AC3E}">
        <p14:creationId xmlns:p14="http://schemas.microsoft.com/office/powerpoint/2010/main" val="368121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Proposed by Milner (2000)</a:t>
            </a:r>
          </a:p>
          <a:p>
            <a:r>
              <a:rPr lang="en-US" dirty="0" smtClean="0"/>
              <a:t>Formal</a:t>
            </a:r>
            <a:r>
              <a:rPr lang="en-US" dirty="0" smtClean="0"/>
              <a:t>, mathematical objects</a:t>
            </a:r>
          </a:p>
          <a:p>
            <a:r>
              <a:rPr lang="en-US" dirty="0" smtClean="0"/>
              <a:t>Represent orthogonal notions of </a:t>
            </a:r>
            <a:r>
              <a:rPr lang="en-US" b="1" dirty="0" smtClean="0"/>
              <a:t>locality</a:t>
            </a:r>
            <a:r>
              <a:rPr lang="en-US" dirty="0" smtClean="0"/>
              <a:t> and </a:t>
            </a:r>
            <a:r>
              <a:rPr lang="en-US" b="1" dirty="0" smtClean="0"/>
              <a:t>connectivity</a:t>
            </a:r>
          </a:p>
          <a:p>
            <a:r>
              <a:rPr lang="en-US" dirty="0" smtClean="0"/>
              <a:t>Which are ubiquitous in </a:t>
            </a:r>
            <a:r>
              <a:rPr lang="en-US" dirty="0" err="1" smtClean="0"/>
              <a:t>modelling</a:t>
            </a:r>
            <a:r>
              <a:rPr lang="en-US" dirty="0" smtClean="0"/>
              <a:t> activities</a:t>
            </a:r>
          </a:p>
          <a:p>
            <a:r>
              <a:rPr lang="en-US" dirty="0" smtClean="0"/>
              <a:t>Locality: physical environments, logical containment, tree structures, </a:t>
            </a:r>
            <a:r>
              <a:rPr lang="en-US" dirty="0" err="1" smtClean="0"/>
              <a:t>filesystems</a:t>
            </a:r>
            <a:r>
              <a:rPr lang="en-US" dirty="0" smtClean="0"/>
              <a:t>, ownership</a:t>
            </a:r>
          </a:p>
          <a:p>
            <a:r>
              <a:rPr lang="en-US" dirty="0" smtClean="0"/>
              <a:t>Connectivity: association, relationships, networks, name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2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</a:t>
            </a:r>
            <a:r>
              <a:rPr lang="en-US" dirty="0" smtClean="0"/>
              <a:t> is: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signature</a:t>
            </a:r>
            <a:r>
              <a:rPr lang="en-US" dirty="0" smtClean="0"/>
              <a:t> defining a set of </a:t>
            </a:r>
            <a:r>
              <a:rPr lang="en-US" b="1" dirty="0" smtClean="0"/>
              <a:t>controls </a:t>
            </a:r>
            <a:r>
              <a:rPr lang="en-US" dirty="0" smtClean="0"/>
              <a:t>(e.g., Room, User, Phone)</a:t>
            </a:r>
            <a:endParaRPr lang="en-US" b="1" dirty="0" smtClean="0"/>
          </a:p>
          <a:p>
            <a:pPr lvl="1"/>
            <a:r>
              <a:rPr lang="en-US" dirty="0" smtClean="0"/>
              <a:t>A place forest, to the nodes of which controls are assigned</a:t>
            </a:r>
          </a:p>
          <a:p>
            <a:pPr lvl="1"/>
            <a:r>
              <a:rPr lang="en-US" dirty="0" smtClean="0"/>
              <a:t>A link </a:t>
            </a:r>
            <a:r>
              <a:rPr lang="en-US" dirty="0" err="1" smtClean="0"/>
              <a:t>hypergraph</a:t>
            </a:r>
            <a:r>
              <a:rPr lang="en-US" dirty="0" smtClean="0"/>
              <a:t>, over the </a:t>
            </a:r>
            <a:r>
              <a:rPr lang="en-US" b="1" dirty="0" smtClean="0"/>
              <a:t>ports</a:t>
            </a:r>
            <a:r>
              <a:rPr lang="en-US" dirty="0" smtClean="0"/>
              <a:t> of the nodes of the place graph</a:t>
            </a:r>
          </a:p>
          <a:p>
            <a:r>
              <a:rPr lang="en-US" dirty="0" smtClean="0"/>
              <a:t>Capable of encoding many different process calculi</a:t>
            </a:r>
          </a:p>
        </p:txBody>
      </p:sp>
    </p:spTree>
    <p:extLst>
      <p:ext uri="{BB962C8B-B14F-4D97-AF65-F5344CB8AC3E}">
        <p14:creationId xmlns:p14="http://schemas.microsoft.com/office/powerpoint/2010/main" val="231199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Unambiguous, formal visual presentation</a:t>
            </a:r>
          </a:p>
          <a:p>
            <a:r>
              <a:rPr lang="en-US" dirty="0" smtClean="0"/>
              <a:t>A categorical presentation in terms of interfaces</a:t>
            </a:r>
          </a:p>
          <a:p>
            <a:r>
              <a:rPr lang="en-US" dirty="0" smtClean="0"/>
              <a:t>Reaction semantics</a:t>
            </a:r>
          </a:p>
          <a:p>
            <a:pPr lvl="1"/>
            <a:r>
              <a:rPr lang="en-US" dirty="0" smtClean="0"/>
              <a:t>A single </a:t>
            </a:r>
            <a:r>
              <a:rPr lang="en-US" dirty="0" err="1" smtClean="0"/>
              <a:t>bigraph</a:t>
            </a:r>
            <a:r>
              <a:rPr lang="en-US" dirty="0" smtClean="0"/>
              <a:t> defines the state of some system</a:t>
            </a:r>
          </a:p>
          <a:p>
            <a:pPr lvl="1"/>
            <a:r>
              <a:rPr lang="en-US" dirty="0" smtClean="0"/>
              <a:t>A set of reaction rules describe how the system may behave and evolve over </a:t>
            </a:r>
            <a:r>
              <a:rPr lang="en-US" dirty="0" smtClean="0"/>
              <a:t>time forming a </a:t>
            </a:r>
            <a:r>
              <a:rPr lang="en-US" dirty="0" err="1" smtClean="0"/>
              <a:t>Bigraphical</a:t>
            </a:r>
            <a:r>
              <a:rPr lang="en-US" dirty="0" smtClean="0"/>
              <a:t> Reactive System (BRS)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8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</a:t>
            </a:r>
            <a:r>
              <a:rPr lang="en-US" dirty="0" smtClean="0"/>
              <a:t> Reaction</a:t>
            </a:r>
            <a:endParaRPr lang="en-US" dirty="0"/>
          </a:p>
        </p:txBody>
      </p:sp>
      <p:pic>
        <p:nvPicPr>
          <p:cNvPr id="4" name="Content Placeholder 3" descr="rul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84" b="-14984"/>
          <a:stretch>
            <a:fillRect/>
          </a:stretch>
        </p:blipFill>
        <p:spPr>
          <a:xfrm>
            <a:off x="739775" y="2770188"/>
            <a:ext cx="7662863" cy="3267075"/>
          </a:xfrm>
        </p:spPr>
      </p:pic>
    </p:spTree>
    <p:extLst>
      <p:ext uri="{BB962C8B-B14F-4D97-AF65-F5344CB8AC3E}">
        <p14:creationId xmlns:p14="http://schemas.microsoft.com/office/powerpoint/2010/main" val="100417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</a:t>
            </a:r>
            <a:r>
              <a:rPr lang="en-US" dirty="0" smtClean="0"/>
              <a:t> Reaction</a:t>
            </a:r>
            <a:endParaRPr lang="en-US" dirty="0"/>
          </a:p>
        </p:txBody>
      </p:sp>
      <p:pic>
        <p:nvPicPr>
          <p:cNvPr id="4" name="Content Placeholder 3" descr="reactbefor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25" r="-360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035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</a:t>
            </a:r>
            <a:r>
              <a:rPr lang="en-US" dirty="0" smtClean="0"/>
              <a:t> Reaction</a:t>
            </a:r>
            <a:endParaRPr lang="en-US" dirty="0"/>
          </a:p>
        </p:txBody>
      </p:sp>
      <p:pic>
        <p:nvPicPr>
          <p:cNvPr id="4" name="Content Placeholder 3" descr="reactaft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25" r="-360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283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8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Modelling</a:t>
            </a:r>
            <a:r>
              <a:rPr lang="en-US" dirty="0" smtClean="0"/>
              <a:t> and Motivation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0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Presenting </a:t>
            </a:r>
            <a:r>
              <a:rPr lang="en-US" dirty="0" err="1" smtClean="0"/>
              <a:t>bigraphs</a:t>
            </a:r>
            <a:r>
              <a:rPr lang="en-US" dirty="0" smtClean="0"/>
              <a:t> in a way that is familiar to process calculus experts.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Bigraphical</a:t>
            </a:r>
            <a:r>
              <a:rPr lang="en-US" dirty="0" smtClean="0"/>
              <a:t> Meta-calculus</a:t>
            </a:r>
          </a:p>
          <a:p>
            <a:r>
              <a:rPr lang="en-US" dirty="0" smtClean="0"/>
              <a:t>Provides a complete meta-calculus for describing </a:t>
            </a:r>
            <a:r>
              <a:rPr lang="en-US" dirty="0" err="1" smtClean="0"/>
              <a:t>bigraphs</a:t>
            </a:r>
            <a:endParaRPr lang="en-US" dirty="0" smtClean="0"/>
          </a:p>
          <a:p>
            <a:r>
              <a:rPr lang="en-US" dirty="0" smtClean="0"/>
              <a:t>And a sorting logic that guarantees decomposable predicates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11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 Grammar</a:t>
            </a:r>
            <a:endParaRPr lang="en-US" dirty="0"/>
          </a:p>
        </p:txBody>
      </p:sp>
      <p:pic>
        <p:nvPicPr>
          <p:cNvPr id="4" name="Content Placeholder 5" descr="Screen shot 2013-02-16 at 9.31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54" b="-24954"/>
          <a:stretch>
            <a:fillRect/>
          </a:stretch>
        </p:blipFill>
        <p:spPr>
          <a:xfrm>
            <a:off x="2177819" y="2109839"/>
            <a:ext cx="4423194" cy="2432586"/>
          </a:xfrm>
          <a:prstGeom prst="rect">
            <a:avLst/>
          </a:prstGeom>
        </p:spPr>
      </p:pic>
      <p:pic>
        <p:nvPicPr>
          <p:cNvPr id="5" name="Picture 4" descr="Screen shot 2013-02-16 at 9.32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18" y="4140936"/>
            <a:ext cx="4509678" cy="25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2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 Grammar</a:t>
            </a:r>
            <a:endParaRPr lang="en-US" dirty="0"/>
          </a:p>
        </p:txBody>
      </p:sp>
      <p:pic>
        <p:nvPicPr>
          <p:cNvPr id="4" name="Content Placeholder 5" descr="Screen shot 2013-02-16 at 9.31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54" b="-24954"/>
          <a:stretch>
            <a:fillRect/>
          </a:stretch>
        </p:blipFill>
        <p:spPr>
          <a:xfrm>
            <a:off x="2177819" y="2109839"/>
            <a:ext cx="4423194" cy="2432586"/>
          </a:xfrm>
          <a:prstGeom prst="rect">
            <a:avLst/>
          </a:prstGeom>
        </p:spPr>
      </p:pic>
      <p:pic>
        <p:nvPicPr>
          <p:cNvPr id="5" name="Picture 4" descr="Screen shot 2013-02-16 at 9.32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18" y="4140936"/>
            <a:ext cx="4509678" cy="25613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99763" y="3482258"/>
            <a:ext cx="4263633" cy="14443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Translates to </a:t>
            </a:r>
            <a:r>
              <a:rPr lang="en-US" dirty="0" err="1" smtClean="0"/>
              <a:t>bigraphs</a:t>
            </a:r>
            <a:r>
              <a:rPr lang="en-US" dirty="0" smtClean="0"/>
              <a:t> with interfaces!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6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b="1" dirty="0" err="1" smtClean="0"/>
              <a:t>House.Person</a:t>
            </a:r>
            <a:endParaRPr lang="en-US" b="1" dirty="0" smtClean="0"/>
          </a:p>
        </p:txBody>
      </p:sp>
      <p:pic>
        <p:nvPicPr>
          <p:cNvPr id="4" name="Picture 3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16" y="3887486"/>
            <a:ext cx="2499443" cy="2551261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36" y="4462810"/>
            <a:ext cx="1167423" cy="17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1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b="1" dirty="0" err="1" smtClean="0"/>
              <a:t>Car.Person</a:t>
            </a:r>
            <a:endParaRPr lang="en-US" b="1" dirty="0" smtClean="0"/>
          </a:p>
        </p:txBody>
      </p:sp>
      <p:pic>
        <p:nvPicPr>
          <p:cNvPr id="5" name="Picture 4" descr="c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21" y="4875161"/>
            <a:ext cx="3962597" cy="1450626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43" y="4946874"/>
            <a:ext cx="717213" cy="10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0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b="1" dirty="0" smtClean="0"/>
              <a:t>House.(Person | Person)</a:t>
            </a:r>
          </a:p>
        </p:txBody>
      </p:sp>
      <p:pic>
        <p:nvPicPr>
          <p:cNvPr id="4" name="Picture 3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16" y="3486002"/>
            <a:ext cx="2953365" cy="3014594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60" y="4628653"/>
            <a:ext cx="1167423" cy="1789236"/>
          </a:xfrm>
          <a:prstGeom prst="rect">
            <a:avLst/>
          </a:prstGeom>
        </p:spPr>
      </p:pic>
      <p:pic>
        <p:nvPicPr>
          <p:cNvPr id="7" name="Picture 6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947" y="4156370"/>
            <a:ext cx="1167423" cy="17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3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b="1" dirty="0" err="1" smtClean="0"/>
              <a:t>Person.Car</a:t>
            </a:r>
            <a:endParaRPr lang="en-US" b="1" dirty="0" smtClean="0"/>
          </a:p>
        </p:txBody>
      </p:sp>
      <p:pic>
        <p:nvPicPr>
          <p:cNvPr id="5" name="Picture 4" descr="c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13" y="4298394"/>
            <a:ext cx="962742" cy="352440"/>
          </a:xfrm>
          <a:prstGeom prst="rect">
            <a:avLst/>
          </a:prstGeom>
        </p:spPr>
      </p:pic>
      <p:pic>
        <p:nvPicPr>
          <p:cNvPr id="6" name="Picture 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707" y="3222324"/>
            <a:ext cx="2398902" cy="36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6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dirty="0" err="1" smtClean="0"/>
              <a:t>Person.Car</a:t>
            </a:r>
            <a:endParaRPr lang="en-US" dirty="0" smtClean="0"/>
          </a:p>
          <a:p>
            <a:pPr lvl="1"/>
            <a:r>
              <a:rPr lang="en-US" b="1" dirty="0" err="1" smtClean="0"/>
              <a:t>Car.Car</a:t>
            </a:r>
            <a:r>
              <a:rPr lang="en-US" b="1" dirty="0" smtClean="0"/>
              <a:t>.(House | House)</a:t>
            </a:r>
            <a:endParaRPr lang="en-US" b="1" dirty="0"/>
          </a:p>
        </p:txBody>
      </p:sp>
      <p:pic>
        <p:nvPicPr>
          <p:cNvPr id="4" name="Picture 3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45" y="5042777"/>
            <a:ext cx="887344" cy="905740"/>
          </a:xfrm>
          <a:prstGeom prst="rect">
            <a:avLst/>
          </a:prstGeom>
        </p:spPr>
      </p:pic>
      <p:pic>
        <p:nvPicPr>
          <p:cNvPr id="5" name="Picture 4" descr="c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66" y="4833262"/>
            <a:ext cx="4523680" cy="1656027"/>
          </a:xfrm>
          <a:prstGeom prst="rect">
            <a:avLst/>
          </a:prstGeom>
        </p:spPr>
      </p:pic>
      <p:pic>
        <p:nvPicPr>
          <p:cNvPr id="7" name="Picture 6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65" y="5042777"/>
            <a:ext cx="887344" cy="905740"/>
          </a:xfrm>
          <a:prstGeom prst="rect">
            <a:avLst/>
          </a:prstGeom>
        </p:spPr>
      </p:pic>
      <p:pic>
        <p:nvPicPr>
          <p:cNvPr id="8" name="Picture 7" descr="c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68" y="4528720"/>
            <a:ext cx="6564206" cy="240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6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strike="sngStrike" dirty="0" err="1" smtClean="0"/>
              <a:t>Person.Car</a:t>
            </a:r>
            <a:endParaRPr lang="en-US" strike="sngStrike" dirty="0" smtClean="0"/>
          </a:p>
          <a:p>
            <a:pPr lvl="1"/>
            <a:r>
              <a:rPr lang="en-US" strike="sngStrike" dirty="0" err="1" smtClean="0"/>
              <a:t>Car.Car</a:t>
            </a:r>
            <a:r>
              <a:rPr lang="en-US" strike="sngStrike" dirty="0" smtClean="0"/>
              <a:t>.(House | House)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3903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 admit too many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5061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signature gives rise to all possible agents with that signature: e.g.,</a:t>
            </a:r>
            <a:r>
              <a:rPr lang="en-US" dirty="0" err="1" smtClean="0"/>
              <a:t>Σ</a:t>
            </a:r>
            <a:r>
              <a:rPr lang="en-US" dirty="0" smtClean="0"/>
              <a:t>={ House, Car, Person }</a:t>
            </a:r>
          </a:p>
          <a:p>
            <a:pPr lvl="1"/>
            <a:r>
              <a:rPr lang="en-US" dirty="0" err="1" smtClean="0"/>
              <a:t>House.Person</a:t>
            </a:r>
            <a:endParaRPr lang="en-US" dirty="0" smtClean="0"/>
          </a:p>
          <a:p>
            <a:pPr lvl="1"/>
            <a:r>
              <a:rPr lang="en-US" dirty="0" err="1" smtClean="0"/>
              <a:t>Car.Person</a:t>
            </a:r>
            <a:endParaRPr lang="en-US" dirty="0" smtClean="0"/>
          </a:p>
          <a:p>
            <a:pPr lvl="1"/>
            <a:r>
              <a:rPr lang="en-US" dirty="0" smtClean="0"/>
              <a:t>House.(Person | Person)</a:t>
            </a:r>
          </a:p>
          <a:p>
            <a:pPr lvl="1"/>
            <a:r>
              <a:rPr lang="en-US" strike="sngStrike" dirty="0" err="1" smtClean="0"/>
              <a:t>Person.Car</a:t>
            </a:r>
            <a:endParaRPr lang="en-US" strike="sngStrike" dirty="0" smtClean="0"/>
          </a:p>
          <a:p>
            <a:pPr lvl="1"/>
            <a:r>
              <a:rPr lang="en-US" strike="sngStrike" dirty="0" err="1" smtClean="0"/>
              <a:t>Car.Car</a:t>
            </a:r>
            <a:r>
              <a:rPr lang="en-US" strike="sngStrike" dirty="0" smtClean="0"/>
              <a:t>.(House | House)</a:t>
            </a:r>
          </a:p>
          <a:p>
            <a:pPr lvl="1"/>
            <a:endParaRPr lang="en-US" strike="sngStrike" dirty="0"/>
          </a:p>
          <a:p>
            <a:r>
              <a:rPr lang="en-US" dirty="0" smtClean="0"/>
              <a:t>The solution is </a:t>
            </a:r>
            <a:r>
              <a:rPr lang="en-US" b="1" dirty="0" err="1" smtClean="0"/>
              <a:t>sortings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601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230188" y="2949575"/>
            <a:ext cx="8913812" cy="2728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We construct models to </a:t>
            </a:r>
            <a:r>
              <a:rPr lang="en-US" b="1" dirty="0" smtClean="0"/>
              <a:t>explain</a:t>
            </a:r>
            <a:r>
              <a:rPr lang="en-US" dirty="0" smtClean="0"/>
              <a:t> or </a:t>
            </a:r>
            <a:r>
              <a:rPr lang="en-US" b="1" dirty="0" smtClean="0"/>
              <a:t>understand</a:t>
            </a:r>
            <a:r>
              <a:rPr lang="en-US" dirty="0"/>
              <a:t> </a:t>
            </a:r>
            <a:r>
              <a:rPr lang="en-US" dirty="0" smtClean="0"/>
              <a:t>artifacts and processes of the world around us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0873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Sortings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522551"/>
          </a:xfrm>
        </p:spPr>
        <p:txBody>
          <a:bodyPr>
            <a:normAutofit/>
          </a:bodyPr>
          <a:lstStyle/>
          <a:p>
            <a:r>
              <a:rPr lang="en-US" i="1" dirty="0" smtClean="0"/>
              <a:t>If there is a person, it is contained within a car or a house</a:t>
            </a:r>
          </a:p>
          <a:p>
            <a:r>
              <a:rPr lang="en-US" i="1" dirty="0" smtClean="0"/>
              <a:t>If a house contains something, it is not another house</a:t>
            </a:r>
            <a:endParaRPr lang="en-US" dirty="0" smtClean="0"/>
          </a:p>
          <a:p>
            <a:r>
              <a:rPr lang="en-US" dirty="0" smtClean="0"/>
              <a:t>Not all sorting predicates preserve the nice mathematical properties of </a:t>
            </a:r>
            <a:r>
              <a:rPr lang="en-US" dirty="0" err="1" smtClean="0"/>
              <a:t>bigraphs</a:t>
            </a:r>
            <a:endParaRPr lang="en-US" dirty="0"/>
          </a:p>
          <a:p>
            <a:r>
              <a:rPr lang="en-US" dirty="0" smtClean="0"/>
              <a:t>But </a:t>
            </a:r>
            <a:r>
              <a:rPr lang="en-US" i="1" dirty="0" smtClean="0"/>
              <a:t>decomposable</a:t>
            </a:r>
            <a:r>
              <a:rPr lang="en-US" dirty="0" smtClean="0"/>
              <a:t> predicates do (</a:t>
            </a:r>
            <a:r>
              <a:rPr lang="en-US" dirty="0" err="1" smtClean="0"/>
              <a:t>Debois</a:t>
            </a:r>
            <a:r>
              <a:rPr lang="en-US" dirty="0" smtClean="0"/>
              <a:t>, 2008)</a:t>
            </a:r>
          </a:p>
          <a:p>
            <a:r>
              <a:rPr lang="en-US" dirty="0" smtClean="0"/>
              <a:t>BMC sorting logic guarantees any well-formed formula is a decomposable predicate, and therefore “well-behaved”.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8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BMC Sorting Logic</a:t>
            </a:r>
            <a:endParaRPr lang="en-US" dirty="0"/>
          </a:p>
        </p:txBody>
      </p:sp>
      <p:pic>
        <p:nvPicPr>
          <p:cNvPr id="4" name="Content Placeholder 3" descr="Screen shot 2013-02-16 at 9.35.40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4" b="-12264"/>
          <a:stretch>
            <a:fillRect/>
          </a:stretch>
        </p:blipFill>
        <p:spPr>
          <a:xfrm>
            <a:off x="1075689" y="3007701"/>
            <a:ext cx="6790096" cy="28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6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Sortings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House(u) </a:t>
            </a:r>
            <a:r>
              <a:rPr lang="en-US" sz="2800" dirty="0" smtClean="0">
                <a:ea typeface="ＭＳ ゴシック"/>
                <a:cs typeface="ＭＳ ゴシック"/>
              </a:rPr>
              <a:t>∧ u / v ⇒ Person(v) ∨ Car(v)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414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language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Syntax</a:t>
            </a:r>
            <a:r>
              <a:rPr lang="en-US" dirty="0" smtClean="0"/>
              <a:t>: What is the structure </a:t>
            </a:r>
            <a:r>
              <a:rPr lang="en-US" dirty="0" smtClean="0"/>
              <a:t>of terms of the language</a:t>
            </a:r>
            <a:r>
              <a:rPr lang="en-US" dirty="0" smtClean="0"/>
              <a:t>?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 smtClean="0"/>
              <a:t>Given by signature + sorting</a:t>
            </a:r>
          </a:p>
          <a:p>
            <a:pPr lvl="1"/>
            <a:r>
              <a:rPr lang="en-US" dirty="0" smtClean="0"/>
              <a:t>Treat </a:t>
            </a:r>
            <a:r>
              <a:rPr lang="en-US" dirty="0" err="1" smtClean="0"/>
              <a:t>bigraphs</a:t>
            </a:r>
            <a:r>
              <a:rPr lang="en-US" dirty="0" smtClean="0"/>
              <a:t> as </a:t>
            </a:r>
            <a:r>
              <a:rPr lang="en-US" dirty="0" err="1" smtClean="0"/>
              <a:t>generalised</a:t>
            </a:r>
            <a:r>
              <a:rPr lang="en-US" dirty="0" smtClean="0"/>
              <a:t> abstract syntax trees</a:t>
            </a:r>
            <a:endParaRPr lang="en-US" dirty="0"/>
          </a:p>
          <a:p>
            <a:r>
              <a:rPr lang="en-US" b="1" dirty="0" smtClean="0"/>
              <a:t>Semantics</a:t>
            </a:r>
            <a:r>
              <a:rPr lang="en-US" dirty="0" smtClean="0"/>
              <a:t>: What do these sentences mean?</a:t>
            </a:r>
          </a:p>
          <a:p>
            <a:pPr lvl="1"/>
            <a:r>
              <a:rPr lang="en-US" dirty="0" smtClean="0"/>
              <a:t>Defined by reaction rules</a:t>
            </a:r>
          </a:p>
          <a:p>
            <a:pPr lvl="1"/>
            <a:r>
              <a:rPr lang="en-US" dirty="0"/>
              <a:t>Given a state of a system, what does the system look like after we evaluate one step of an expression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2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Syntax: Signatures + </a:t>
            </a:r>
            <a:r>
              <a:rPr lang="en-US" dirty="0" err="1" smtClean="0"/>
              <a:t>Sortings</a:t>
            </a:r>
            <a:endParaRPr lang="en-US" dirty="0" smtClean="0"/>
          </a:p>
          <a:p>
            <a:pPr lvl="1"/>
            <a:r>
              <a:rPr lang="en-US" dirty="0" smtClean="0"/>
              <a:t>What constructors and values are available?</a:t>
            </a:r>
          </a:p>
          <a:p>
            <a:pPr lvl="1"/>
            <a:r>
              <a:rPr lang="en-US" dirty="0" smtClean="0"/>
              <a:t>How may these be combined to form valid expressions?</a:t>
            </a:r>
            <a:endParaRPr lang="en-US" dirty="0"/>
          </a:p>
          <a:p>
            <a:pPr lvl="1"/>
            <a:r>
              <a:rPr lang="en-US" dirty="0" smtClean="0"/>
              <a:t>How may names interact and be shared?</a:t>
            </a:r>
            <a:endParaRPr lang="en-US" dirty="0"/>
          </a:p>
          <a:p>
            <a:pPr marL="514350" indent="-457200"/>
            <a:r>
              <a:rPr lang="en-US" dirty="0" smtClean="0"/>
              <a:t>Semantics: Reaction rules</a:t>
            </a:r>
          </a:p>
          <a:p>
            <a:r>
              <a:rPr lang="en-US" dirty="0" smtClean="0"/>
              <a:t>Captures </a:t>
            </a:r>
            <a:r>
              <a:rPr lang="en-US" dirty="0" smtClean="0"/>
              <a:t>exactly the properties we need to define a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9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Bigraphical</a:t>
            </a:r>
            <a:r>
              <a:rPr lang="en-US" dirty="0" smtClean="0"/>
              <a:t> Abstract Machine helps us to systematically </a:t>
            </a:r>
            <a:r>
              <a:rPr lang="en-US" dirty="0" err="1" smtClean="0"/>
              <a:t>characterise</a:t>
            </a:r>
            <a:r>
              <a:rPr lang="en-US" dirty="0" smtClean="0"/>
              <a:t> the execution of </a:t>
            </a:r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</a:p>
          <a:p>
            <a:r>
              <a:rPr lang="en-US" dirty="0" smtClean="0"/>
              <a:t>Considerations: </a:t>
            </a:r>
          </a:p>
          <a:p>
            <a:pPr lvl="1"/>
            <a:r>
              <a:rPr lang="en-US" dirty="0" smtClean="0"/>
              <a:t>Find all </a:t>
            </a:r>
            <a:r>
              <a:rPr lang="en-US" dirty="0" err="1" smtClean="0"/>
              <a:t>embeddings</a:t>
            </a:r>
            <a:r>
              <a:rPr lang="en-US" dirty="0" smtClean="0"/>
              <a:t> first (i.e., matches)</a:t>
            </a:r>
          </a:p>
          <a:p>
            <a:pPr lvl="1"/>
            <a:r>
              <a:rPr lang="en-US" dirty="0" smtClean="0"/>
              <a:t>Pick which matches to apply according to an </a:t>
            </a:r>
            <a:r>
              <a:rPr lang="en-US" b="1" dirty="0" smtClean="0"/>
              <a:t>execution strategy</a:t>
            </a:r>
          </a:p>
          <a:p>
            <a:pPr lvl="1"/>
            <a:r>
              <a:rPr lang="en-US" dirty="0" smtClean="0"/>
              <a:t>Any </a:t>
            </a:r>
            <a:r>
              <a:rPr lang="en-US" b="1" dirty="0" smtClean="0"/>
              <a:t>maximal</a:t>
            </a:r>
            <a:r>
              <a:rPr lang="en-US" dirty="0" smtClean="0"/>
              <a:t> strategy gives rise to a fair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9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efinement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02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 is a ubiquitous activity in software engineering</a:t>
            </a:r>
          </a:p>
          <a:p>
            <a:r>
              <a:rPr lang="en-US" dirty="0" smtClean="0"/>
              <a:t>Given a high-level specification, move towards an eventual implementation</a:t>
            </a:r>
          </a:p>
          <a:p>
            <a:r>
              <a:rPr lang="en-US" dirty="0" smtClean="0"/>
              <a:t>Preserving </a:t>
            </a:r>
            <a:r>
              <a:rPr lang="en-US" dirty="0" err="1" smtClean="0"/>
              <a:t>behaviour</a:t>
            </a:r>
            <a:r>
              <a:rPr lang="en-US" dirty="0" smtClean="0"/>
              <a:t> and properties of interest at every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1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 a language </a:t>
            </a:r>
            <a:r>
              <a:rPr lang="en-US" b="1" dirty="0" smtClean="0"/>
              <a:t>L1</a:t>
            </a:r>
            <a:r>
              <a:rPr lang="en-US" dirty="0" smtClean="0"/>
              <a:t>, and a model </a:t>
            </a:r>
            <a:r>
              <a:rPr lang="en-US" b="1" dirty="0" smtClean="0"/>
              <a:t>M </a:t>
            </a:r>
            <a:r>
              <a:rPr lang="en-US" dirty="0" smtClean="0"/>
              <a:t>constructed in that language…</a:t>
            </a:r>
          </a:p>
          <a:p>
            <a:r>
              <a:rPr lang="en-US" dirty="0" smtClean="0"/>
              <a:t>I want to extend </a:t>
            </a:r>
            <a:r>
              <a:rPr lang="en-US" b="1" dirty="0" smtClean="0"/>
              <a:t>L1</a:t>
            </a:r>
            <a:r>
              <a:rPr lang="en-US" dirty="0" smtClean="0"/>
              <a:t> with more detail or a different perspective, obtaining language </a:t>
            </a:r>
            <a:r>
              <a:rPr lang="en-US" b="1" dirty="0" smtClean="0"/>
              <a:t>L2</a:t>
            </a:r>
            <a:endParaRPr lang="en-US" dirty="0" smtClean="0"/>
          </a:p>
          <a:p>
            <a:pPr lvl="1"/>
            <a:r>
              <a:rPr lang="en-US" dirty="0" smtClean="0"/>
              <a:t>Does it still capture the properties of interest?</a:t>
            </a:r>
          </a:p>
          <a:p>
            <a:pPr lvl="1"/>
            <a:r>
              <a:rPr lang="en-US" dirty="0" smtClean="0"/>
              <a:t>Does it exhibit any extra, undesirable </a:t>
            </a:r>
            <a:r>
              <a:rPr lang="en-US" dirty="0" err="1" smtClean="0"/>
              <a:t>behaviour</a:t>
            </a:r>
            <a:r>
              <a:rPr lang="en-US" dirty="0" smtClean="0"/>
              <a:t> in this new setting?</a:t>
            </a:r>
          </a:p>
          <a:p>
            <a:r>
              <a:rPr lang="en-US" dirty="0" smtClean="0"/>
              <a:t>This is captured by enforcing a vertical refinement relation between the languages </a:t>
            </a:r>
            <a:r>
              <a:rPr lang="en-US" b="1" dirty="0" smtClean="0"/>
              <a:t>L1</a:t>
            </a:r>
            <a:r>
              <a:rPr lang="en-US" dirty="0" smtClean="0"/>
              <a:t> and </a:t>
            </a:r>
            <a:r>
              <a:rPr lang="en-US" b="1" dirty="0" smtClean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60499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Reeves and </a:t>
            </a:r>
            <a:r>
              <a:rPr lang="en-US" dirty="0" err="1" smtClean="0"/>
              <a:t>Streader</a:t>
            </a:r>
            <a:r>
              <a:rPr lang="en-US" dirty="0" smtClean="0"/>
              <a:t> (2008) use notions of what we can observe of all entities of a language to demonstrate vertical refinement</a:t>
            </a:r>
          </a:p>
          <a:p>
            <a:r>
              <a:rPr lang="en-US" dirty="0" smtClean="0"/>
              <a:t>For many process languages, “observation” is obvious (i.e., the inputs and outputs that the process sends and receives)</a:t>
            </a:r>
          </a:p>
          <a:p>
            <a:r>
              <a:rPr lang="en-US" dirty="0" err="1" smtClean="0"/>
              <a:t>Bigraphs</a:t>
            </a:r>
            <a:r>
              <a:rPr lang="en-US" dirty="0" smtClean="0"/>
              <a:t> have no primitive notion of input or output, so we can’t rely on it to construct a useful notion of observation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42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system can be too complex to understand or </a:t>
            </a:r>
            <a:r>
              <a:rPr lang="en-US" dirty="0" err="1" smtClean="0"/>
              <a:t>analyse</a:t>
            </a:r>
            <a:r>
              <a:rPr lang="en-US" dirty="0" smtClean="0"/>
              <a:t> directly</a:t>
            </a:r>
          </a:p>
          <a:p>
            <a:r>
              <a:rPr lang="en-US" dirty="0" smtClean="0"/>
              <a:t>A model can be a simplification or an abstraction</a:t>
            </a:r>
          </a:p>
          <a:p>
            <a:r>
              <a:rPr lang="en-US" dirty="0" smtClean="0"/>
              <a:t>… or simply a blueprint that can be </a:t>
            </a:r>
            <a:r>
              <a:rPr lang="en-US" dirty="0" err="1" smtClean="0"/>
              <a:t>analysed</a:t>
            </a:r>
            <a:r>
              <a:rPr lang="en-US" dirty="0" smtClean="0"/>
              <a:t> prior to constructing something </a:t>
            </a:r>
            <a:r>
              <a:rPr lang="en-US" dirty="0" smtClean="0"/>
              <a:t>larger</a:t>
            </a:r>
          </a:p>
          <a:p>
            <a:r>
              <a:rPr lang="en-US" dirty="0" smtClean="0"/>
              <a:t>Compare: mental models, sketches, blueprints, mathematical models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1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use an entire </a:t>
            </a:r>
            <a:r>
              <a:rPr lang="en-US" dirty="0" smtClean="0"/>
              <a:t>model (</a:t>
            </a:r>
            <a:r>
              <a:rPr lang="en-US" dirty="0" err="1" smtClean="0"/>
              <a:t>bigraph</a:t>
            </a:r>
            <a:r>
              <a:rPr lang="en-US" dirty="0" smtClean="0"/>
              <a:t>) </a:t>
            </a:r>
            <a:r>
              <a:rPr lang="en-US" dirty="0" smtClean="0"/>
              <a:t>as a single observation</a:t>
            </a:r>
          </a:p>
          <a:p>
            <a:r>
              <a:rPr lang="en-US" dirty="0" smtClean="0"/>
              <a:t>Many observations, related by steps of reaction form a </a:t>
            </a:r>
            <a:r>
              <a:rPr lang="en-US" b="1" dirty="0" smtClean="0"/>
              <a:t>trace</a:t>
            </a:r>
            <a:r>
              <a:rPr lang="en-US" dirty="0" smtClean="0"/>
              <a:t> of a process</a:t>
            </a:r>
          </a:p>
          <a:p>
            <a:r>
              <a:rPr lang="en-US" dirty="0" smtClean="0"/>
              <a:t>And all such traces of all processes of a language </a:t>
            </a:r>
            <a:r>
              <a:rPr lang="en-US" dirty="0" err="1" smtClean="0"/>
              <a:t>characterise</a:t>
            </a:r>
            <a:r>
              <a:rPr lang="en-US" dirty="0" smtClean="0"/>
              <a:t> completely the </a:t>
            </a:r>
            <a:r>
              <a:rPr lang="en-US" dirty="0" err="1" smtClean="0"/>
              <a:t>behaviour</a:t>
            </a:r>
            <a:r>
              <a:rPr lang="en-US" dirty="0" smtClean="0"/>
              <a:t> present in that language</a:t>
            </a:r>
          </a:p>
          <a:p>
            <a:r>
              <a:rPr lang="en-US" dirty="0" smtClean="0"/>
              <a:t>Which allows us to relate the </a:t>
            </a:r>
            <a:r>
              <a:rPr lang="en-US" dirty="0" err="1" smtClean="0"/>
              <a:t>behaviour</a:t>
            </a:r>
            <a:r>
              <a:rPr lang="en-US" dirty="0" smtClean="0"/>
              <a:t> of one language to that of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4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30417" y="3181048"/>
            <a:ext cx="6215297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1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6952" y="3181048"/>
            <a:ext cx="4668762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2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5143" y="3181048"/>
            <a:ext cx="3120571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49143" y="3181048"/>
            <a:ext cx="1596571" cy="1753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Trace</a:t>
            </a:r>
            <a:endParaRPr lang="en-US" dirty="0"/>
          </a:p>
        </p:txBody>
      </p:sp>
      <p:pic>
        <p:nvPicPr>
          <p:cNvPr id="6" name="Picture 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7" y="3301393"/>
            <a:ext cx="7874524" cy="16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1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209706" y="3030454"/>
            <a:ext cx="4059254" cy="26591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81" y="3791244"/>
            <a:ext cx="1518938" cy="315083"/>
          </a:xfrm>
          <a:prstGeom prst="rect">
            <a:avLst/>
          </a:prstGeom>
        </p:spPr>
      </p:pic>
      <p:pic>
        <p:nvPicPr>
          <p:cNvPr id="15" name="Picture 1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91" y="4174058"/>
            <a:ext cx="1518938" cy="315083"/>
          </a:xfrm>
          <a:prstGeom prst="rect">
            <a:avLst/>
          </a:prstGeom>
        </p:spPr>
      </p:pic>
      <p:pic>
        <p:nvPicPr>
          <p:cNvPr id="16" name="Picture 1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81" y="4688113"/>
            <a:ext cx="1518938" cy="315083"/>
          </a:xfrm>
          <a:prstGeom prst="rect">
            <a:avLst/>
          </a:prstGeom>
        </p:spPr>
      </p:pic>
      <p:pic>
        <p:nvPicPr>
          <p:cNvPr id="17" name="Picture 1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33" y="4034956"/>
            <a:ext cx="1518938" cy="315083"/>
          </a:xfrm>
          <a:prstGeom prst="rect">
            <a:avLst/>
          </a:prstGeom>
        </p:spPr>
      </p:pic>
      <p:pic>
        <p:nvPicPr>
          <p:cNvPr id="18" name="Picture 1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33" y="4489141"/>
            <a:ext cx="1518938" cy="315083"/>
          </a:xfrm>
          <a:prstGeom prst="rect">
            <a:avLst/>
          </a:prstGeom>
        </p:spPr>
      </p:pic>
      <p:pic>
        <p:nvPicPr>
          <p:cNvPr id="19" name="Picture 1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666" y="3360350"/>
            <a:ext cx="1518938" cy="315083"/>
          </a:xfrm>
          <a:prstGeom prst="rect">
            <a:avLst/>
          </a:prstGeom>
        </p:spPr>
      </p:pic>
      <p:pic>
        <p:nvPicPr>
          <p:cNvPr id="20" name="Picture 1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50" y="5083024"/>
            <a:ext cx="1964154" cy="4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7562" y="2472268"/>
            <a:ext cx="8539238" cy="40349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238820" y="3030454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01" y="3476768"/>
            <a:ext cx="833224" cy="172841"/>
          </a:xfrm>
          <a:prstGeom prst="rect">
            <a:avLst/>
          </a:prstGeom>
        </p:spPr>
      </p:pic>
      <p:pic>
        <p:nvPicPr>
          <p:cNvPr id="22" name="Picture 2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18" y="3649609"/>
            <a:ext cx="833224" cy="172841"/>
          </a:xfrm>
          <a:prstGeom prst="rect">
            <a:avLst/>
          </a:prstGeom>
        </p:spPr>
      </p:pic>
      <p:pic>
        <p:nvPicPr>
          <p:cNvPr id="23" name="Picture 2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13" y="3360350"/>
            <a:ext cx="833224" cy="172841"/>
          </a:xfrm>
          <a:prstGeom prst="rect">
            <a:avLst/>
          </a:prstGeom>
        </p:spPr>
      </p:pic>
      <p:pic>
        <p:nvPicPr>
          <p:cNvPr id="24" name="Picture 2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59" y="3822450"/>
            <a:ext cx="833224" cy="172841"/>
          </a:xfrm>
          <a:prstGeom prst="rect">
            <a:avLst/>
          </a:prstGeom>
        </p:spPr>
      </p:pic>
      <p:pic>
        <p:nvPicPr>
          <p:cNvPr id="25" name="Picture 2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83" y="3995291"/>
            <a:ext cx="833224" cy="172841"/>
          </a:xfrm>
          <a:prstGeom prst="rect">
            <a:avLst/>
          </a:prstGeom>
        </p:spPr>
      </p:pic>
      <p:pic>
        <p:nvPicPr>
          <p:cNvPr id="26" name="Picture 2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71" y="3187509"/>
            <a:ext cx="833224" cy="172841"/>
          </a:xfrm>
          <a:prstGeom prst="rect">
            <a:avLst/>
          </a:prstGeom>
        </p:spPr>
      </p:pic>
      <p:pic>
        <p:nvPicPr>
          <p:cNvPr id="27" name="Picture 2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03" y="4131847"/>
            <a:ext cx="1077448" cy="223502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4259831" y="2616787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58" y="3063101"/>
            <a:ext cx="833224" cy="172841"/>
          </a:xfrm>
          <a:prstGeom prst="rect">
            <a:avLst/>
          </a:prstGeom>
        </p:spPr>
      </p:pic>
      <p:pic>
        <p:nvPicPr>
          <p:cNvPr id="30" name="Picture 2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75" y="3235942"/>
            <a:ext cx="833224" cy="172841"/>
          </a:xfrm>
          <a:prstGeom prst="rect">
            <a:avLst/>
          </a:prstGeom>
        </p:spPr>
      </p:pic>
      <p:pic>
        <p:nvPicPr>
          <p:cNvPr id="31" name="Picture 3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70" y="2946683"/>
            <a:ext cx="833224" cy="172841"/>
          </a:xfrm>
          <a:prstGeom prst="rect">
            <a:avLst/>
          </a:prstGeom>
        </p:spPr>
      </p:pic>
      <p:pic>
        <p:nvPicPr>
          <p:cNvPr id="32" name="Picture 3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316" y="3408783"/>
            <a:ext cx="833224" cy="172841"/>
          </a:xfrm>
          <a:prstGeom prst="rect">
            <a:avLst/>
          </a:prstGeom>
        </p:spPr>
      </p:pic>
      <p:pic>
        <p:nvPicPr>
          <p:cNvPr id="33" name="Picture 3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40" y="3581624"/>
            <a:ext cx="833224" cy="172841"/>
          </a:xfrm>
          <a:prstGeom prst="rect">
            <a:avLst/>
          </a:prstGeom>
        </p:spPr>
      </p:pic>
      <p:pic>
        <p:nvPicPr>
          <p:cNvPr id="34" name="Picture 3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28" y="2773842"/>
            <a:ext cx="833224" cy="172841"/>
          </a:xfrm>
          <a:prstGeom prst="rect">
            <a:avLst/>
          </a:prstGeom>
        </p:spPr>
      </p:pic>
      <p:pic>
        <p:nvPicPr>
          <p:cNvPr id="35" name="Picture 3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60" y="3718180"/>
            <a:ext cx="1077448" cy="223502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6308486" y="4144296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13" y="4590610"/>
            <a:ext cx="833224" cy="172841"/>
          </a:xfrm>
          <a:prstGeom prst="rect">
            <a:avLst/>
          </a:prstGeom>
        </p:spPr>
      </p:pic>
      <p:pic>
        <p:nvPicPr>
          <p:cNvPr id="38" name="Picture 3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30" y="4763451"/>
            <a:ext cx="833224" cy="172841"/>
          </a:xfrm>
          <a:prstGeom prst="rect">
            <a:avLst/>
          </a:prstGeom>
        </p:spPr>
      </p:pic>
      <p:pic>
        <p:nvPicPr>
          <p:cNvPr id="39" name="Picture 3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25" y="4474192"/>
            <a:ext cx="833224" cy="172841"/>
          </a:xfrm>
          <a:prstGeom prst="rect">
            <a:avLst/>
          </a:prstGeom>
        </p:spPr>
      </p:pic>
      <p:pic>
        <p:nvPicPr>
          <p:cNvPr id="40" name="Picture 3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71" y="4936292"/>
            <a:ext cx="833224" cy="172841"/>
          </a:xfrm>
          <a:prstGeom prst="rect">
            <a:avLst/>
          </a:prstGeom>
        </p:spPr>
      </p:pic>
      <p:pic>
        <p:nvPicPr>
          <p:cNvPr id="41" name="Picture 4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95" y="5109133"/>
            <a:ext cx="833224" cy="172841"/>
          </a:xfrm>
          <a:prstGeom prst="rect">
            <a:avLst/>
          </a:prstGeom>
        </p:spPr>
      </p:pic>
      <p:pic>
        <p:nvPicPr>
          <p:cNvPr id="42" name="Picture 4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83" y="4301351"/>
            <a:ext cx="833224" cy="172841"/>
          </a:xfrm>
          <a:prstGeom prst="rect">
            <a:avLst/>
          </a:prstGeom>
        </p:spPr>
      </p:pic>
      <p:pic>
        <p:nvPicPr>
          <p:cNvPr id="43" name="Picture 4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15" y="5245689"/>
            <a:ext cx="1077448" cy="223502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4111085" y="4403557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12" y="4849871"/>
            <a:ext cx="833224" cy="172841"/>
          </a:xfrm>
          <a:prstGeom prst="rect">
            <a:avLst/>
          </a:prstGeom>
        </p:spPr>
      </p:pic>
      <p:pic>
        <p:nvPicPr>
          <p:cNvPr id="46" name="Picture 4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29" y="5022712"/>
            <a:ext cx="833224" cy="172841"/>
          </a:xfrm>
          <a:prstGeom prst="rect">
            <a:avLst/>
          </a:prstGeom>
        </p:spPr>
      </p:pic>
      <p:pic>
        <p:nvPicPr>
          <p:cNvPr id="47" name="Picture 4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24" y="4733453"/>
            <a:ext cx="833224" cy="172841"/>
          </a:xfrm>
          <a:prstGeom prst="rect">
            <a:avLst/>
          </a:prstGeom>
        </p:spPr>
      </p:pic>
      <p:pic>
        <p:nvPicPr>
          <p:cNvPr id="48" name="Picture 4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570" y="5195553"/>
            <a:ext cx="833224" cy="172841"/>
          </a:xfrm>
          <a:prstGeom prst="rect">
            <a:avLst/>
          </a:prstGeom>
        </p:spPr>
      </p:pic>
      <p:pic>
        <p:nvPicPr>
          <p:cNvPr id="49" name="Picture 4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94" y="5368394"/>
            <a:ext cx="833224" cy="172841"/>
          </a:xfrm>
          <a:prstGeom prst="rect">
            <a:avLst/>
          </a:prstGeom>
        </p:spPr>
      </p:pic>
      <p:pic>
        <p:nvPicPr>
          <p:cNvPr id="50" name="Picture 49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82" y="4560612"/>
            <a:ext cx="833224" cy="172841"/>
          </a:xfrm>
          <a:prstGeom prst="rect">
            <a:avLst/>
          </a:prstGeom>
        </p:spPr>
      </p:pic>
      <p:pic>
        <p:nvPicPr>
          <p:cNvPr id="51" name="Picture 5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14" y="5504950"/>
            <a:ext cx="1077448" cy="223502"/>
          </a:xfrm>
          <a:prstGeom prst="rect">
            <a:avLst/>
          </a:prstGeom>
        </p:spPr>
      </p:pic>
      <p:sp>
        <p:nvSpPr>
          <p:cNvPr id="52" name="Oval 51"/>
          <p:cNvSpPr/>
          <p:nvPr/>
        </p:nvSpPr>
        <p:spPr>
          <a:xfrm>
            <a:off x="434569" y="3838236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6" y="4284550"/>
            <a:ext cx="833224" cy="172841"/>
          </a:xfrm>
          <a:prstGeom prst="rect">
            <a:avLst/>
          </a:prstGeom>
        </p:spPr>
      </p:pic>
      <p:pic>
        <p:nvPicPr>
          <p:cNvPr id="54" name="Picture 5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13" y="4457391"/>
            <a:ext cx="833224" cy="172841"/>
          </a:xfrm>
          <a:prstGeom prst="rect">
            <a:avLst/>
          </a:prstGeom>
        </p:spPr>
      </p:pic>
      <p:pic>
        <p:nvPicPr>
          <p:cNvPr id="55" name="Picture 5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08" y="4168132"/>
            <a:ext cx="833224" cy="172841"/>
          </a:xfrm>
          <a:prstGeom prst="rect">
            <a:avLst/>
          </a:prstGeom>
        </p:spPr>
      </p:pic>
      <p:pic>
        <p:nvPicPr>
          <p:cNvPr id="56" name="Picture 5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4" y="4630232"/>
            <a:ext cx="833224" cy="172841"/>
          </a:xfrm>
          <a:prstGeom prst="rect">
            <a:avLst/>
          </a:prstGeom>
        </p:spPr>
      </p:pic>
      <p:pic>
        <p:nvPicPr>
          <p:cNvPr id="57" name="Picture 5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78" y="4803073"/>
            <a:ext cx="833224" cy="172841"/>
          </a:xfrm>
          <a:prstGeom prst="rect">
            <a:avLst/>
          </a:prstGeom>
        </p:spPr>
      </p:pic>
      <p:pic>
        <p:nvPicPr>
          <p:cNvPr id="58" name="Picture 57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66" y="3995291"/>
            <a:ext cx="833224" cy="172841"/>
          </a:xfrm>
          <a:prstGeom prst="rect">
            <a:avLst/>
          </a:prstGeom>
        </p:spPr>
      </p:pic>
      <p:pic>
        <p:nvPicPr>
          <p:cNvPr id="59" name="Picture 58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8" y="4939629"/>
            <a:ext cx="1077448" cy="223502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>
            <a:off x="2101017" y="4794840"/>
            <a:ext cx="2029627" cy="14586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44" y="5241154"/>
            <a:ext cx="833224" cy="172841"/>
          </a:xfrm>
          <a:prstGeom prst="rect">
            <a:avLst/>
          </a:prstGeom>
        </p:spPr>
      </p:pic>
      <p:pic>
        <p:nvPicPr>
          <p:cNvPr id="62" name="Picture 61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61" y="5413995"/>
            <a:ext cx="833224" cy="172841"/>
          </a:xfrm>
          <a:prstGeom prst="rect">
            <a:avLst/>
          </a:prstGeom>
        </p:spPr>
      </p:pic>
      <p:pic>
        <p:nvPicPr>
          <p:cNvPr id="63" name="Picture 62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56" y="5124736"/>
            <a:ext cx="833224" cy="172841"/>
          </a:xfrm>
          <a:prstGeom prst="rect">
            <a:avLst/>
          </a:prstGeom>
        </p:spPr>
      </p:pic>
      <p:pic>
        <p:nvPicPr>
          <p:cNvPr id="64" name="Picture 63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02" y="5586836"/>
            <a:ext cx="833224" cy="172841"/>
          </a:xfrm>
          <a:prstGeom prst="rect">
            <a:avLst/>
          </a:prstGeom>
        </p:spPr>
      </p:pic>
      <p:pic>
        <p:nvPicPr>
          <p:cNvPr id="65" name="Picture 64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726" y="5759677"/>
            <a:ext cx="833224" cy="172841"/>
          </a:xfrm>
          <a:prstGeom prst="rect">
            <a:avLst/>
          </a:prstGeom>
        </p:spPr>
      </p:pic>
      <p:pic>
        <p:nvPicPr>
          <p:cNvPr id="66" name="Picture 65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14" y="4951895"/>
            <a:ext cx="833224" cy="172841"/>
          </a:xfrm>
          <a:prstGeom prst="rect">
            <a:avLst/>
          </a:prstGeom>
        </p:spPr>
      </p:pic>
      <p:pic>
        <p:nvPicPr>
          <p:cNvPr id="67" name="Picture 66" descr="tr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46" y="5896233"/>
            <a:ext cx="1077448" cy="2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2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7562" y="2472268"/>
            <a:ext cx="3912974" cy="1848963"/>
            <a:chOff x="147562" y="2472268"/>
            <a:chExt cx="8539238" cy="4034970"/>
          </a:xfrm>
        </p:grpSpPr>
        <p:sp>
          <p:nvSpPr>
            <p:cNvPr id="11" name="Oval 10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22" name="Picture 2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23" name="Picture 2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24" name="Picture 2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25" name="Picture 2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26" name="Picture 2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27" name="Picture 2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30" name="Picture 2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31" name="Picture 3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32" name="Picture 3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33" name="Picture 3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34" name="Picture 3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35" name="Picture 3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36" name="Oval 3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38" name="Picture 3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39" name="Picture 3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40" name="Picture 3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41" name="Picture 4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42" name="Picture 4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43" name="Picture 4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44" name="Oval 4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46" name="Picture 4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47" name="Picture 4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48" name="Picture 4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49" name="Picture 4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50" name="Picture 4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51" name="Picture 5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52" name="Oval 5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54" name="Picture 5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55" name="Picture 5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56" name="Picture 5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57" name="Picture 5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58" name="Picture 5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59" name="Picture 5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60" name="Oval 5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62" name="Picture 6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63" name="Picture 6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64" name="Picture 6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65" name="Picture 6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66" name="Picture 6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67" name="Picture 6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997315" y="4914334"/>
            <a:ext cx="3912974" cy="1848963"/>
            <a:chOff x="147562" y="2472268"/>
            <a:chExt cx="8539238" cy="4034970"/>
          </a:xfrm>
        </p:grpSpPr>
        <p:sp>
          <p:nvSpPr>
            <p:cNvPr id="69" name="Oval 68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72" name="Picture 7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73" name="Picture 7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74" name="Picture 7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75" name="Picture 7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76" name="Picture 7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77" name="Picture 7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78" name="Oval 7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80" name="Picture 7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81" name="Picture 8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82" name="Picture 8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83" name="Picture 8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84" name="Picture 8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85" name="Picture 8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88" name="Picture 8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89" name="Picture 8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90" name="Picture 8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91" name="Picture 9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92" name="Picture 9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93" name="Picture 9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94" name="Oval 9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96" name="Picture 9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97" name="Picture 9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98" name="Picture 9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99" name="Picture 9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100" name="Picture 9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101" name="Picture 10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102" name="Oval 10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104" name="Picture 10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105" name="Picture 10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106" name="Picture 10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107" name="Picture 10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108" name="Picture 10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109" name="Picture 10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110" name="Oval 10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112" name="Picture 11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113" name="Picture 11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114" name="Picture 11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115" name="Picture 11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116" name="Picture 11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117" name="Picture 11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52459" y="2195512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580478" y="4440388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Concrete</a:t>
            </a:r>
            <a:endParaRPr lang="en-US" dirty="0"/>
          </a:p>
        </p:txBody>
      </p:sp>
      <p:cxnSp>
        <p:nvCxnSpPr>
          <p:cNvPr id="6" name="Straight Arrow Connector 5"/>
          <p:cNvCxnSpPr>
            <a:stCxn id="69" idx="1"/>
            <a:endCxn id="11" idx="5"/>
          </p:cNvCxnSpPr>
          <p:nvPr/>
        </p:nvCxnSpPr>
        <p:spPr>
          <a:xfrm flipH="1" flipV="1">
            <a:off x="3487494" y="4050457"/>
            <a:ext cx="2082863" cy="113465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9619" y="3964364"/>
            <a:ext cx="233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Abstraction </a:t>
            </a:r>
            <a:r>
              <a:rPr lang="en-US" dirty="0" err="1" smtClean="0"/>
              <a:t>Functor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6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Vertical Refinement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7562" y="2472268"/>
            <a:ext cx="3912974" cy="1848963"/>
            <a:chOff x="147562" y="2472268"/>
            <a:chExt cx="8539238" cy="4034970"/>
          </a:xfrm>
        </p:grpSpPr>
        <p:sp>
          <p:nvSpPr>
            <p:cNvPr id="11" name="Oval 10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22" name="Picture 2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23" name="Picture 2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24" name="Picture 2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25" name="Picture 2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26" name="Picture 2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27" name="Picture 2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30" name="Picture 2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31" name="Picture 3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32" name="Picture 3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33" name="Picture 3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34" name="Picture 3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35" name="Picture 3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36" name="Oval 3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38" name="Picture 3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39" name="Picture 3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40" name="Picture 3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41" name="Picture 4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42" name="Picture 4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43" name="Picture 4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44" name="Oval 4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46" name="Picture 4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47" name="Picture 4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48" name="Picture 4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49" name="Picture 4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50" name="Picture 4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51" name="Picture 5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52" name="Oval 5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54" name="Picture 5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55" name="Picture 5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56" name="Picture 5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57" name="Picture 5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58" name="Picture 5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59" name="Picture 5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60" name="Oval 5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62" name="Picture 6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63" name="Picture 6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64" name="Picture 6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65" name="Picture 6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66" name="Picture 6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67" name="Picture 6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997315" y="4914334"/>
            <a:ext cx="3912974" cy="1848963"/>
            <a:chOff x="147562" y="2472268"/>
            <a:chExt cx="8539238" cy="4034970"/>
          </a:xfrm>
        </p:grpSpPr>
        <p:sp>
          <p:nvSpPr>
            <p:cNvPr id="69" name="Oval 68"/>
            <p:cNvSpPr/>
            <p:nvPr/>
          </p:nvSpPr>
          <p:spPr>
            <a:xfrm>
              <a:off x="147562" y="2472268"/>
              <a:ext cx="8539238" cy="403497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238820" y="3030454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001" y="3476768"/>
              <a:ext cx="833224" cy="172841"/>
            </a:xfrm>
            <a:prstGeom prst="rect">
              <a:avLst/>
            </a:prstGeom>
          </p:spPr>
        </p:pic>
        <p:pic>
          <p:nvPicPr>
            <p:cNvPr id="72" name="Picture 7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18" y="3649609"/>
              <a:ext cx="833224" cy="172841"/>
            </a:xfrm>
            <a:prstGeom prst="rect">
              <a:avLst/>
            </a:prstGeom>
          </p:spPr>
        </p:pic>
        <p:pic>
          <p:nvPicPr>
            <p:cNvPr id="73" name="Picture 7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13" y="3360350"/>
              <a:ext cx="833224" cy="172841"/>
            </a:xfrm>
            <a:prstGeom prst="rect">
              <a:avLst/>
            </a:prstGeom>
          </p:spPr>
        </p:pic>
        <p:pic>
          <p:nvPicPr>
            <p:cNvPr id="74" name="Picture 7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59" y="3822450"/>
              <a:ext cx="833224" cy="172841"/>
            </a:xfrm>
            <a:prstGeom prst="rect">
              <a:avLst/>
            </a:prstGeom>
          </p:spPr>
        </p:pic>
        <p:pic>
          <p:nvPicPr>
            <p:cNvPr id="75" name="Picture 7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83" y="3995291"/>
              <a:ext cx="833224" cy="172841"/>
            </a:xfrm>
            <a:prstGeom prst="rect">
              <a:avLst/>
            </a:prstGeom>
          </p:spPr>
        </p:pic>
        <p:pic>
          <p:nvPicPr>
            <p:cNvPr id="76" name="Picture 7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471" y="3187509"/>
              <a:ext cx="833224" cy="172841"/>
            </a:xfrm>
            <a:prstGeom prst="rect">
              <a:avLst/>
            </a:prstGeom>
          </p:spPr>
        </p:pic>
        <p:pic>
          <p:nvPicPr>
            <p:cNvPr id="77" name="Picture 7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03" y="4131847"/>
              <a:ext cx="1077448" cy="223502"/>
            </a:xfrm>
            <a:prstGeom prst="rect">
              <a:avLst/>
            </a:prstGeom>
          </p:spPr>
        </p:pic>
        <p:sp>
          <p:nvSpPr>
            <p:cNvPr id="78" name="Oval 77"/>
            <p:cNvSpPr/>
            <p:nvPr/>
          </p:nvSpPr>
          <p:spPr>
            <a:xfrm>
              <a:off x="4259831" y="261678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458" y="3063101"/>
              <a:ext cx="833224" cy="172841"/>
            </a:xfrm>
            <a:prstGeom prst="rect">
              <a:avLst/>
            </a:prstGeom>
          </p:spPr>
        </p:pic>
        <p:pic>
          <p:nvPicPr>
            <p:cNvPr id="80" name="Picture 7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575" y="3235942"/>
              <a:ext cx="833224" cy="172841"/>
            </a:xfrm>
            <a:prstGeom prst="rect">
              <a:avLst/>
            </a:prstGeom>
          </p:spPr>
        </p:pic>
        <p:pic>
          <p:nvPicPr>
            <p:cNvPr id="81" name="Picture 8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70" y="2946683"/>
              <a:ext cx="833224" cy="172841"/>
            </a:xfrm>
            <a:prstGeom prst="rect">
              <a:avLst/>
            </a:prstGeom>
          </p:spPr>
        </p:pic>
        <p:pic>
          <p:nvPicPr>
            <p:cNvPr id="82" name="Picture 8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16" y="3408783"/>
              <a:ext cx="833224" cy="172841"/>
            </a:xfrm>
            <a:prstGeom prst="rect">
              <a:avLst/>
            </a:prstGeom>
          </p:spPr>
        </p:pic>
        <p:pic>
          <p:nvPicPr>
            <p:cNvPr id="83" name="Picture 8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40" y="3581624"/>
              <a:ext cx="833224" cy="172841"/>
            </a:xfrm>
            <a:prstGeom prst="rect">
              <a:avLst/>
            </a:prstGeom>
          </p:spPr>
        </p:pic>
        <p:pic>
          <p:nvPicPr>
            <p:cNvPr id="84" name="Picture 8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928" y="2773842"/>
              <a:ext cx="833224" cy="172841"/>
            </a:xfrm>
            <a:prstGeom prst="rect">
              <a:avLst/>
            </a:prstGeom>
          </p:spPr>
        </p:pic>
        <p:pic>
          <p:nvPicPr>
            <p:cNvPr id="85" name="Picture 8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760" y="3718180"/>
              <a:ext cx="1077448" cy="223502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6308486" y="414429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113" y="4590610"/>
              <a:ext cx="833224" cy="172841"/>
            </a:xfrm>
            <a:prstGeom prst="rect">
              <a:avLst/>
            </a:prstGeom>
          </p:spPr>
        </p:pic>
        <p:pic>
          <p:nvPicPr>
            <p:cNvPr id="88" name="Picture 8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0230" y="4763451"/>
              <a:ext cx="833224" cy="172841"/>
            </a:xfrm>
            <a:prstGeom prst="rect">
              <a:avLst/>
            </a:prstGeom>
          </p:spPr>
        </p:pic>
        <p:pic>
          <p:nvPicPr>
            <p:cNvPr id="89" name="Picture 8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25" y="4474192"/>
              <a:ext cx="833224" cy="172841"/>
            </a:xfrm>
            <a:prstGeom prst="rect">
              <a:avLst/>
            </a:prstGeom>
          </p:spPr>
        </p:pic>
        <p:pic>
          <p:nvPicPr>
            <p:cNvPr id="90" name="Picture 8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971" y="4936292"/>
              <a:ext cx="833224" cy="172841"/>
            </a:xfrm>
            <a:prstGeom prst="rect">
              <a:avLst/>
            </a:prstGeom>
          </p:spPr>
        </p:pic>
        <p:pic>
          <p:nvPicPr>
            <p:cNvPr id="91" name="Picture 9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5" y="5109133"/>
              <a:ext cx="833224" cy="172841"/>
            </a:xfrm>
            <a:prstGeom prst="rect">
              <a:avLst/>
            </a:prstGeom>
          </p:spPr>
        </p:pic>
        <p:pic>
          <p:nvPicPr>
            <p:cNvPr id="92" name="Picture 9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583" y="4301351"/>
              <a:ext cx="833224" cy="172841"/>
            </a:xfrm>
            <a:prstGeom prst="rect">
              <a:avLst/>
            </a:prstGeom>
          </p:spPr>
        </p:pic>
        <p:pic>
          <p:nvPicPr>
            <p:cNvPr id="93" name="Picture 9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415" y="5245689"/>
              <a:ext cx="1077448" cy="223502"/>
            </a:xfrm>
            <a:prstGeom prst="rect">
              <a:avLst/>
            </a:prstGeom>
          </p:spPr>
        </p:pic>
        <p:sp>
          <p:nvSpPr>
            <p:cNvPr id="94" name="Oval 93"/>
            <p:cNvSpPr/>
            <p:nvPr/>
          </p:nvSpPr>
          <p:spPr>
            <a:xfrm>
              <a:off x="4111085" y="4403557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712" y="4849871"/>
              <a:ext cx="833224" cy="172841"/>
            </a:xfrm>
            <a:prstGeom prst="rect">
              <a:avLst/>
            </a:prstGeom>
          </p:spPr>
        </p:pic>
        <p:pic>
          <p:nvPicPr>
            <p:cNvPr id="96" name="Picture 9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829" y="5022712"/>
              <a:ext cx="833224" cy="172841"/>
            </a:xfrm>
            <a:prstGeom prst="rect">
              <a:avLst/>
            </a:prstGeom>
          </p:spPr>
        </p:pic>
        <p:pic>
          <p:nvPicPr>
            <p:cNvPr id="97" name="Picture 9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24" y="4733453"/>
              <a:ext cx="833224" cy="172841"/>
            </a:xfrm>
            <a:prstGeom prst="rect">
              <a:avLst/>
            </a:prstGeom>
          </p:spPr>
        </p:pic>
        <p:pic>
          <p:nvPicPr>
            <p:cNvPr id="98" name="Picture 9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570" y="5195553"/>
              <a:ext cx="833224" cy="172841"/>
            </a:xfrm>
            <a:prstGeom prst="rect">
              <a:avLst/>
            </a:prstGeom>
          </p:spPr>
        </p:pic>
        <p:pic>
          <p:nvPicPr>
            <p:cNvPr id="99" name="Picture 9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94" y="5368394"/>
              <a:ext cx="833224" cy="172841"/>
            </a:xfrm>
            <a:prstGeom prst="rect">
              <a:avLst/>
            </a:prstGeom>
          </p:spPr>
        </p:pic>
        <p:pic>
          <p:nvPicPr>
            <p:cNvPr id="100" name="Picture 99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182" y="4560612"/>
              <a:ext cx="833224" cy="172841"/>
            </a:xfrm>
            <a:prstGeom prst="rect">
              <a:avLst/>
            </a:prstGeom>
          </p:spPr>
        </p:pic>
        <p:pic>
          <p:nvPicPr>
            <p:cNvPr id="101" name="Picture 10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14" y="5504950"/>
              <a:ext cx="1077448" cy="223502"/>
            </a:xfrm>
            <a:prstGeom prst="rect">
              <a:avLst/>
            </a:prstGeom>
          </p:spPr>
        </p:pic>
        <p:sp>
          <p:nvSpPr>
            <p:cNvPr id="102" name="Oval 101"/>
            <p:cNvSpPr/>
            <p:nvPr/>
          </p:nvSpPr>
          <p:spPr>
            <a:xfrm>
              <a:off x="434569" y="3838236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6" y="4284550"/>
              <a:ext cx="833224" cy="172841"/>
            </a:xfrm>
            <a:prstGeom prst="rect">
              <a:avLst/>
            </a:prstGeom>
          </p:spPr>
        </p:pic>
        <p:pic>
          <p:nvPicPr>
            <p:cNvPr id="104" name="Picture 10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313" y="4457391"/>
              <a:ext cx="833224" cy="172841"/>
            </a:xfrm>
            <a:prstGeom prst="rect">
              <a:avLst/>
            </a:prstGeom>
          </p:spPr>
        </p:pic>
        <p:pic>
          <p:nvPicPr>
            <p:cNvPr id="105" name="Picture 10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08" y="4168132"/>
              <a:ext cx="833224" cy="172841"/>
            </a:xfrm>
            <a:prstGeom prst="rect">
              <a:avLst/>
            </a:prstGeom>
          </p:spPr>
        </p:pic>
        <p:pic>
          <p:nvPicPr>
            <p:cNvPr id="106" name="Picture 10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4" y="4630232"/>
              <a:ext cx="833224" cy="172841"/>
            </a:xfrm>
            <a:prstGeom prst="rect">
              <a:avLst/>
            </a:prstGeom>
          </p:spPr>
        </p:pic>
        <p:pic>
          <p:nvPicPr>
            <p:cNvPr id="107" name="Picture 10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278" y="4803073"/>
              <a:ext cx="833224" cy="172841"/>
            </a:xfrm>
            <a:prstGeom prst="rect">
              <a:avLst/>
            </a:prstGeom>
          </p:spPr>
        </p:pic>
        <p:pic>
          <p:nvPicPr>
            <p:cNvPr id="108" name="Picture 107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666" y="3995291"/>
              <a:ext cx="833224" cy="172841"/>
            </a:xfrm>
            <a:prstGeom prst="rect">
              <a:avLst/>
            </a:prstGeom>
          </p:spPr>
        </p:pic>
        <p:pic>
          <p:nvPicPr>
            <p:cNvPr id="109" name="Picture 108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98" y="4939629"/>
              <a:ext cx="1077448" cy="223502"/>
            </a:xfrm>
            <a:prstGeom prst="rect">
              <a:avLst/>
            </a:prstGeom>
          </p:spPr>
        </p:pic>
        <p:sp>
          <p:nvSpPr>
            <p:cNvPr id="110" name="Oval 109"/>
            <p:cNvSpPr/>
            <p:nvPr/>
          </p:nvSpPr>
          <p:spPr>
            <a:xfrm>
              <a:off x="2101017" y="4794840"/>
              <a:ext cx="2029627" cy="14586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44" y="5241154"/>
              <a:ext cx="833224" cy="172841"/>
            </a:xfrm>
            <a:prstGeom prst="rect">
              <a:avLst/>
            </a:prstGeom>
          </p:spPr>
        </p:pic>
        <p:pic>
          <p:nvPicPr>
            <p:cNvPr id="112" name="Picture 111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761" y="5413995"/>
              <a:ext cx="833224" cy="172841"/>
            </a:xfrm>
            <a:prstGeom prst="rect">
              <a:avLst/>
            </a:prstGeom>
          </p:spPr>
        </p:pic>
        <p:pic>
          <p:nvPicPr>
            <p:cNvPr id="113" name="Picture 112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256" y="5124736"/>
              <a:ext cx="833224" cy="172841"/>
            </a:xfrm>
            <a:prstGeom prst="rect">
              <a:avLst/>
            </a:prstGeom>
          </p:spPr>
        </p:pic>
        <p:pic>
          <p:nvPicPr>
            <p:cNvPr id="114" name="Picture 113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502" y="5586836"/>
              <a:ext cx="833224" cy="172841"/>
            </a:xfrm>
            <a:prstGeom prst="rect">
              <a:avLst/>
            </a:prstGeom>
          </p:spPr>
        </p:pic>
        <p:pic>
          <p:nvPicPr>
            <p:cNvPr id="115" name="Picture 114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26" y="5759677"/>
              <a:ext cx="833224" cy="172841"/>
            </a:xfrm>
            <a:prstGeom prst="rect">
              <a:avLst/>
            </a:prstGeom>
          </p:spPr>
        </p:pic>
        <p:pic>
          <p:nvPicPr>
            <p:cNvPr id="116" name="Picture 115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114" y="4951895"/>
              <a:ext cx="833224" cy="172841"/>
            </a:xfrm>
            <a:prstGeom prst="rect">
              <a:avLst/>
            </a:prstGeom>
          </p:spPr>
        </p:pic>
        <p:pic>
          <p:nvPicPr>
            <p:cNvPr id="117" name="Picture 116" descr="tr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946" y="5896233"/>
              <a:ext cx="1077448" cy="22350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52459" y="2195512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580478" y="4440388"/>
            <a:ext cx="18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Concrete</a:t>
            </a:r>
            <a:endParaRPr lang="en-US" dirty="0"/>
          </a:p>
        </p:txBody>
      </p:sp>
      <p:cxnSp>
        <p:nvCxnSpPr>
          <p:cNvPr id="6" name="Straight Arrow Connector 5"/>
          <p:cNvCxnSpPr>
            <a:stCxn id="69" idx="1"/>
            <a:endCxn id="11" idx="5"/>
          </p:cNvCxnSpPr>
          <p:nvPr/>
        </p:nvCxnSpPr>
        <p:spPr>
          <a:xfrm flipH="1" flipV="1">
            <a:off x="3487494" y="4050457"/>
            <a:ext cx="2082863" cy="113465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9619" y="3964364"/>
            <a:ext cx="233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Abstraction </a:t>
            </a:r>
            <a:r>
              <a:rPr lang="en-US" dirty="0" err="1" smtClean="0"/>
              <a:t>Functor</a:t>
            </a:r>
            <a:endParaRPr lang="en-US" dirty="0"/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3019505" y="4277563"/>
            <a:ext cx="2109327" cy="120769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947849" y="5031538"/>
            <a:ext cx="233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Vertical Refinement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1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1903 Mill Engine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London Science Museum</a:t>
            </a:r>
          </a:p>
          <a:p>
            <a:r>
              <a:rPr lang="en-US" sz="1600" dirty="0" smtClean="0"/>
              <a:t>Source: Wikimedia Commons</a:t>
            </a:r>
            <a:endParaRPr lang="en-US" sz="16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8695" r="5055"/>
          <a:stretch/>
        </p:blipFill>
        <p:spPr>
          <a:xfrm>
            <a:off x="39687" y="1143000"/>
            <a:ext cx="5011738" cy="5011738"/>
          </a:xfrm>
        </p:spPr>
      </p:pic>
    </p:spTree>
    <p:extLst>
      <p:ext uri="{BB962C8B-B14F-4D97-AF65-F5344CB8AC3E}">
        <p14:creationId xmlns:p14="http://schemas.microsoft.com/office/powerpoint/2010/main" val="217583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Safe Vertical </a:t>
            </a:r>
            <a:r>
              <a:rPr lang="en-US" dirty="0" err="1" smtClean="0"/>
              <a:t>Bigraphical</a:t>
            </a:r>
            <a:r>
              <a:rPr lang="en-US" dirty="0" smtClean="0"/>
              <a:t>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Safety: “Nothing bad will happen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For a </a:t>
            </a:r>
            <a:r>
              <a:rPr lang="en-US" dirty="0" err="1" smtClean="0"/>
              <a:t>BRSes</a:t>
            </a:r>
            <a:r>
              <a:rPr lang="en-US" dirty="0" smtClean="0"/>
              <a:t> A and C, and abstraction </a:t>
            </a:r>
            <a:r>
              <a:rPr lang="en-US" dirty="0" err="1" smtClean="0"/>
              <a:t>functor</a:t>
            </a:r>
            <a:r>
              <a:rPr lang="en-US" dirty="0" smtClean="0"/>
              <a:t> F </a:t>
            </a:r>
            <a:r>
              <a:rPr lang="en-US" dirty="0"/>
              <a:t>: C </a:t>
            </a:r>
            <a:r>
              <a:rPr lang="en-US" dirty="0" smtClean="0"/>
              <a:t>→ A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Parameterised</a:t>
            </a:r>
            <a:r>
              <a:rPr lang="en-US" dirty="0" smtClean="0"/>
              <a:t> </a:t>
            </a:r>
            <a:r>
              <a:rPr lang="en-US" dirty="0" smtClean="0"/>
              <a:t>by an abstraction </a:t>
            </a:r>
            <a:r>
              <a:rPr lang="en-US" dirty="0" err="1" smtClean="0"/>
              <a:t>functor</a:t>
            </a:r>
            <a:r>
              <a:rPr lang="en-US" dirty="0" smtClean="0"/>
              <a:t> that allows us to pick the appropriate observations for the task at hand</a:t>
            </a:r>
            <a:endParaRPr lang="en-US" dirty="0"/>
          </a:p>
        </p:txBody>
      </p:sp>
      <p:pic>
        <p:nvPicPr>
          <p:cNvPr id="5" name="Picture 4" descr="Screen shot 2013-02-17 at 11.05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43905"/>
            <a:ext cx="7010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3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it </a:t>
            </a:r>
            <a:r>
              <a:rPr lang="en-US" dirty="0" smtClean="0"/>
              <a:t>easier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guarantee that our abstraction </a:t>
            </a:r>
            <a:r>
              <a:rPr lang="en-US" dirty="0" err="1" smtClean="0"/>
              <a:t>functor</a:t>
            </a:r>
            <a:r>
              <a:rPr lang="en-US" dirty="0" smtClean="0"/>
              <a:t> preserves </a:t>
            </a:r>
            <a:r>
              <a:rPr lang="en-US" dirty="0" err="1" smtClean="0"/>
              <a:t>behaviour</a:t>
            </a:r>
            <a:r>
              <a:rPr lang="en-US" dirty="0" smtClean="0"/>
              <a:t> (reaction) need not be simple to establish</a:t>
            </a:r>
          </a:p>
          <a:p>
            <a:r>
              <a:rPr lang="en-US" dirty="0" smtClean="0"/>
              <a:t>But if it preserves reaction rules and active contexts, we have an abstraction </a:t>
            </a:r>
            <a:r>
              <a:rPr lang="en-US" dirty="0" err="1" smtClean="0"/>
              <a:t>functor</a:t>
            </a:r>
            <a:r>
              <a:rPr lang="en-US" dirty="0" smtClean="0"/>
              <a:t> that will give rise to a safe vertical refinement</a:t>
            </a:r>
          </a:p>
          <a:p>
            <a:r>
              <a:rPr lang="en-US" dirty="0" smtClean="0"/>
              <a:t>Which guarantees the concrete system is a valid implementation of the abstract system</a:t>
            </a:r>
          </a:p>
          <a:p>
            <a:r>
              <a:rPr lang="en-US" dirty="0" smtClean="0"/>
              <a:t>This has found use in the work of others (e.g., Henson et al., “</a:t>
            </a:r>
            <a:r>
              <a:rPr lang="en-US" dirty="0" err="1" smtClean="0"/>
              <a:t>FollowMe</a:t>
            </a:r>
            <a:r>
              <a:rPr lang="en-US" dirty="0" smtClean="0"/>
              <a:t>: a </a:t>
            </a:r>
            <a:r>
              <a:rPr lang="en-US" dirty="0" err="1" smtClean="0"/>
              <a:t>bigraphical</a:t>
            </a:r>
            <a:r>
              <a:rPr lang="en-US" dirty="0" smtClean="0"/>
              <a:t> approach”, 2012).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04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Vertical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Liveness</a:t>
            </a:r>
            <a:r>
              <a:rPr lang="en-US" dirty="0" smtClean="0"/>
              <a:t> is more subtle, and often ignored in refinement literature (or considered a special case of safety)</a:t>
            </a:r>
          </a:p>
          <a:p>
            <a:r>
              <a:rPr lang="en-US" dirty="0" smtClean="0"/>
              <a:t>Essentially the guarantee that “something good will happen eventually” (</a:t>
            </a:r>
            <a:r>
              <a:rPr lang="en-US" dirty="0" err="1" smtClean="0"/>
              <a:t>Lamport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Our vertical refinement notion can also ensure that a concrete implementation preserves enough </a:t>
            </a:r>
            <a:r>
              <a:rPr lang="en-US" dirty="0" err="1" smtClean="0"/>
              <a:t>behaviour</a:t>
            </a:r>
            <a:r>
              <a:rPr lang="en-US" dirty="0"/>
              <a:t> </a:t>
            </a:r>
            <a:r>
              <a:rPr lang="en-US" dirty="0" smtClean="0"/>
              <a:t>from the abstract system to guarantee </a:t>
            </a:r>
            <a:r>
              <a:rPr lang="en-US" dirty="0" err="1" smtClean="0"/>
              <a:t>liveness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and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BigMC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a tool that allows one to check properties of </a:t>
            </a:r>
            <a:r>
              <a:rPr lang="en-US" dirty="0" err="1" smtClean="0"/>
              <a:t>bigraphical</a:t>
            </a:r>
            <a:r>
              <a:rPr lang="en-US" dirty="0" smtClean="0"/>
              <a:t> models</a:t>
            </a:r>
          </a:p>
          <a:p>
            <a:r>
              <a:rPr lang="en-US" dirty="0" smtClean="0"/>
              <a:t>By defining a single </a:t>
            </a:r>
            <a:r>
              <a:rPr lang="en-US" dirty="0" err="1" smtClean="0"/>
              <a:t>bigraphical</a:t>
            </a:r>
            <a:r>
              <a:rPr lang="en-US" dirty="0" smtClean="0"/>
              <a:t> language, we gain a tool for any model expressed in that language</a:t>
            </a:r>
          </a:p>
          <a:p>
            <a:r>
              <a:rPr lang="en-US" dirty="0" err="1" smtClean="0"/>
              <a:t>BigMC</a:t>
            </a:r>
            <a:r>
              <a:rPr lang="en-US" dirty="0" smtClean="0"/>
              <a:t> was a prototype tool designed to achieve this</a:t>
            </a:r>
          </a:p>
          <a:p>
            <a:r>
              <a:rPr lang="en-US" dirty="0" smtClean="0"/>
              <a:t>Also has been used to simulate and experiment with </a:t>
            </a:r>
            <a:r>
              <a:rPr lang="en-US" dirty="0" err="1" smtClean="0"/>
              <a:t>bigraphs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721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Dining philosophers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06" y="2770101"/>
            <a:ext cx="72771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6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Dining Philosophers</a:t>
            </a:r>
            <a:endParaRPr lang="en-US" dirty="0"/>
          </a:p>
        </p:txBody>
      </p:sp>
      <p:pic>
        <p:nvPicPr>
          <p:cNvPr id="6" name="Content Placeholder 5" descr="Screen shot 2013-02-17 at 5.0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47" b="-18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20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BigMC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4" name="Content Placeholder 3" descr="Screen shot 2013-02-17 at 5.08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70" b="-24270"/>
          <a:stretch>
            <a:fillRect/>
          </a:stretch>
        </p:blipFill>
        <p:spPr>
          <a:xfrm>
            <a:off x="315412" y="2589161"/>
            <a:ext cx="8686201" cy="3703483"/>
          </a:xfrm>
        </p:spPr>
      </p:pic>
    </p:spTree>
    <p:extLst>
      <p:ext uri="{BB962C8B-B14F-4D97-AF65-F5344CB8AC3E}">
        <p14:creationId xmlns:p14="http://schemas.microsoft.com/office/powerpoint/2010/main" val="385540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state explosion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Potentially infinitely many distinct states to explore</a:t>
            </a:r>
          </a:p>
          <a:p>
            <a:pPr lvl="1"/>
            <a:r>
              <a:rPr lang="en-US" dirty="0" smtClean="0"/>
              <a:t>… which will run forever if we just try to check them</a:t>
            </a:r>
          </a:p>
          <a:p>
            <a:r>
              <a:rPr lang="en-US" dirty="0" smtClean="0"/>
              <a:t>What can we do better?  Attempt to use the semantic clues provided by the system designer in defining reaction rules</a:t>
            </a:r>
          </a:p>
          <a:p>
            <a:r>
              <a:rPr lang="en-US" dirty="0" smtClean="0"/>
              <a:t>Approximate (conservatively) the causation relation between reaction rules, groups of reaction rules, and the properties of interest</a:t>
            </a:r>
          </a:p>
          <a:p>
            <a:r>
              <a:rPr lang="en-US" dirty="0" smtClean="0"/>
              <a:t>Attempt to address the question: </a:t>
            </a:r>
            <a:r>
              <a:rPr lang="en-US" i="1" dirty="0" smtClean="0"/>
              <a:t>which of these rules could cause us to reach a state that would violate our property?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6398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explosion problem</a:t>
            </a:r>
          </a:p>
        </p:txBody>
      </p:sp>
      <p:pic>
        <p:nvPicPr>
          <p:cNvPr id="4" name="Content Placeholder 3" descr="r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6" r="18766"/>
          <a:stretch>
            <a:fillRect/>
          </a:stretch>
        </p:blipFill>
        <p:spPr>
          <a:xfrm>
            <a:off x="0" y="2770188"/>
            <a:ext cx="9144000" cy="3898560"/>
          </a:xfrm>
        </p:spPr>
      </p:pic>
    </p:spTree>
    <p:extLst>
      <p:ext uri="{BB962C8B-B14F-4D97-AF65-F5344CB8AC3E}">
        <p14:creationId xmlns:p14="http://schemas.microsoft.com/office/powerpoint/2010/main" val="3728641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1973 Model Steam Engine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 err="1" smtClean="0"/>
              <a:t>homemodelenginemachinist.com</a:t>
            </a:r>
            <a:endParaRPr lang="en-US" sz="16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091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explosion problem</a:t>
            </a:r>
          </a:p>
        </p:txBody>
      </p:sp>
      <p:pic>
        <p:nvPicPr>
          <p:cNvPr id="5" name="Content Placeholder 4" descr="rg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4" b="10174"/>
          <a:stretch>
            <a:fillRect/>
          </a:stretch>
        </p:blipFill>
        <p:spPr>
          <a:xfrm>
            <a:off x="0" y="2753801"/>
            <a:ext cx="9145876" cy="3899360"/>
          </a:xfrm>
        </p:spPr>
      </p:pic>
      <p:sp>
        <p:nvSpPr>
          <p:cNvPr id="6" name="Rectangle 5"/>
          <p:cNvSpPr/>
          <p:nvPr/>
        </p:nvSpPr>
        <p:spPr>
          <a:xfrm>
            <a:off x="1958258" y="2859548"/>
            <a:ext cx="1360129" cy="3523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6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explosion problem</a:t>
            </a:r>
          </a:p>
        </p:txBody>
      </p:sp>
      <p:pic>
        <p:nvPicPr>
          <p:cNvPr id="4" name="Content Placeholder 3" descr="rg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0" r="15920"/>
          <a:stretch>
            <a:fillRect/>
          </a:stretch>
        </p:blipFill>
        <p:spPr>
          <a:xfrm>
            <a:off x="-571192" y="2687845"/>
            <a:ext cx="9780740" cy="4170155"/>
          </a:xfrm>
        </p:spPr>
      </p:pic>
      <p:sp>
        <p:nvSpPr>
          <p:cNvPr id="6" name="Rectangle 5"/>
          <p:cNvSpPr/>
          <p:nvPr/>
        </p:nvSpPr>
        <p:spPr>
          <a:xfrm>
            <a:off x="688258" y="4416322"/>
            <a:ext cx="1859936" cy="58174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9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Causation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Prior art: </a:t>
            </a:r>
            <a:r>
              <a:rPr lang="en-US" dirty="0" err="1" smtClean="0"/>
              <a:t>Højsgaard</a:t>
            </a:r>
            <a:r>
              <a:rPr lang="en-US" dirty="0" smtClean="0"/>
              <a:t> &amp; </a:t>
            </a:r>
            <a:r>
              <a:rPr lang="en-US" dirty="0" err="1" smtClean="0"/>
              <a:t>Krivine</a:t>
            </a:r>
            <a:r>
              <a:rPr lang="en-US" dirty="0" smtClean="0"/>
              <a:t> (2011) </a:t>
            </a:r>
          </a:p>
          <a:p>
            <a:pPr lvl="1"/>
            <a:r>
              <a:rPr lang="en-US" dirty="0" smtClean="0"/>
              <a:t>Gives a nice </a:t>
            </a:r>
            <a:r>
              <a:rPr lang="en-US" dirty="0" err="1" smtClean="0"/>
              <a:t>characterisation</a:t>
            </a:r>
            <a:r>
              <a:rPr lang="en-US" dirty="0" smtClean="0"/>
              <a:t> of how rules may interfere with one another</a:t>
            </a:r>
          </a:p>
          <a:p>
            <a:pPr lvl="1"/>
            <a:r>
              <a:rPr lang="en-US" dirty="0" smtClean="0"/>
              <a:t>But not necessarily easy to compute!</a:t>
            </a:r>
          </a:p>
          <a:p>
            <a:r>
              <a:rPr lang="en-US" dirty="0" smtClean="0"/>
              <a:t>We presented a simple heuristic that approximates reaction rule causation for rules obeying a few simple structural conditions</a:t>
            </a:r>
          </a:p>
          <a:p>
            <a:r>
              <a:rPr lang="en-US" dirty="0" smtClean="0"/>
              <a:t>Simple and fast to compute, based on examining the place graph only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838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Causation</a:t>
            </a:r>
            <a:endParaRPr lang="en-US" dirty="0"/>
          </a:p>
        </p:txBody>
      </p:sp>
      <p:pic>
        <p:nvPicPr>
          <p:cNvPr id="4" name="Content Placeholder 3" descr="redexcaus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59" r="-57459"/>
          <a:stretch>
            <a:fillRect/>
          </a:stretch>
        </p:blipFill>
        <p:spPr>
          <a:xfrm>
            <a:off x="3132292" y="2770094"/>
            <a:ext cx="6577137" cy="2804254"/>
          </a:xfrm>
        </p:spPr>
      </p:pic>
      <p:pic>
        <p:nvPicPr>
          <p:cNvPr id="5" name="Picture 4" descr="reactumcaus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94" y="2770094"/>
            <a:ext cx="2526876" cy="280425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90839" y="3392129"/>
            <a:ext cx="557161" cy="630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57755" y="4486787"/>
            <a:ext cx="0" cy="429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882970" y="3392129"/>
            <a:ext cx="398206" cy="6309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489677" y="4486787"/>
            <a:ext cx="149125" cy="429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4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BigMC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Somewhat crude, but effective at making </a:t>
            </a:r>
            <a:r>
              <a:rPr lang="en-US" dirty="0" err="1" smtClean="0"/>
              <a:t>bigraphs</a:t>
            </a:r>
            <a:r>
              <a:rPr lang="en-US" dirty="0" smtClean="0"/>
              <a:t> and </a:t>
            </a:r>
            <a:r>
              <a:rPr lang="en-US" dirty="0" err="1" smtClean="0"/>
              <a:t>bigraphical</a:t>
            </a:r>
            <a:r>
              <a:rPr lang="en-US" dirty="0" smtClean="0"/>
              <a:t> languages more usable</a:t>
            </a:r>
          </a:p>
          <a:p>
            <a:r>
              <a:rPr lang="en-US" dirty="0" smtClean="0"/>
              <a:t>Used by a number of different groups working with </a:t>
            </a:r>
            <a:r>
              <a:rPr lang="en-US" dirty="0" err="1" smtClean="0"/>
              <a:t>bigraphs</a:t>
            </a:r>
            <a:endParaRPr lang="en-US" dirty="0" smtClean="0"/>
          </a:p>
          <a:p>
            <a:pPr lvl="1"/>
            <a:r>
              <a:rPr lang="en-US" dirty="0" smtClean="0"/>
              <a:t>Mostly as a way of executing </a:t>
            </a:r>
            <a:r>
              <a:rPr lang="en-US" dirty="0" err="1" smtClean="0"/>
              <a:t>bigraphs</a:t>
            </a:r>
            <a:r>
              <a:rPr lang="en-US" dirty="0" smtClean="0"/>
              <a:t>, rather than as a model checker</a:t>
            </a:r>
          </a:p>
          <a:p>
            <a:r>
              <a:rPr lang="en-US" dirty="0" smtClean="0"/>
              <a:t>A new generation of </a:t>
            </a:r>
            <a:r>
              <a:rPr lang="en-US" dirty="0" err="1" smtClean="0"/>
              <a:t>bigraphs</a:t>
            </a:r>
            <a:r>
              <a:rPr lang="en-US" dirty="0" smtClean="0"/>
              <a:t> tools are emerging – a promising trend!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8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odularity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5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Construction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833906"/>
          </a:xfrm>
        </p:spPr>
        <p:txBody>
          <a:bodyPr/>
          <a:lstStyle/>
          <a:p>
            <a:r>
              <a:rPr lang="en-US" dirty="0" smtClean="0"/>
              <a:t>Milner’s vision: A tower of (</a:t>
            </a:r>
            <a:r>
              <a:rPr lang="en-US" dirty="0" err="1" smtClean="0"/>
              <a:t>informatic</a:t>
            </a:r>
            <a:r>
              <a:rPr lang="en-US" dirty="0" smtClean="0"/>
              <a:t>) models</a:t>
            </a:r>
          </a:p>
          <a:p>
            <a:r>
              <a:rPr lang="en-US" dirty="0" smtClean="0"/>
              <a:t>An attempt to “scaffold” the tower by providing a number of primitive operations by which to construct bigger languages from smaller ones</a:t>
            </a:r>
          </a:p>
          <a:p>
            <a:r>
              <a:rPr lang="en-US" dirty="0" smtClean="0"/>
              <a:t>Permit the construct of a “library” of language components</a:t>
            </a:r>
          </a:p>
          <a:p>
            <a:r>
              <a:rPr lang="en-US" dirty="0" smtClean="0"/>
              <a:t>Vertical Refinement “by construction” where inverses exist</a:t>
            </a:r>
          </a:p>
          <a:p>
            <a:r>
              <a:rPr lang="en-US" dirty="0" smtClean="0"/>
              <a:t>Build and describe signatures and </a:t>
            </a:r>
            <a:r>
              <a:rPr lang="en-US" dirty="0" err="1" smtClean="0"/>
              <a:t>bigraphical</a:t>
            </a:r>
            <a:r>
              <a:rPr lang="en-US" dirty="0" smtClean="0"/>
              <a:t> reactive systems in a uniform manner</a:t>
            </a:r>
          </a:p>
        </p:txBody>
      </p:sp>
    </p:spTree>
    <p:extLst>
      <p:ext uri="{BB962C8B-B14F-4D97-AF65-F5344CB8AC3E}">
        <p14:creationId xmlns:p14="http://schemas.microsoft.com/office/powerpoint/2010/main" val="2623949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Construction</a:t>
            </a:r>
            <a:endParaRPr lang="en-US" dirty="0"/>
          </a:p>
        </p:txBody>
      </p:sp>
      <p:pic>
        <p:nvPicPr>
          <p:cNvPr id="2" name="Content Placeholder 1" descr="Screen shot 2013-02-17 at 5.52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87" r="-130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288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Maintaining consistency (e.g., reaction rules that use controls that have been removed from the signature?)</a:t>
            </a:r>
          </a:p>
          <a:p>
            <a:r>
              <a:rPr lang="en-US" dirty="0" smtClean="0"/>
              <a:t>The existence of inverse operations giving rise to </a:t>
            </a:r>
            <a:r>
              <a:rPr lang="en-US" dirty="0" err="1" smtClean="0"/>
              <a:t>functors</a:t>
            </a:r>
            <a:endParaRPr lang="en-US" dirty="0" smtClean="0"/>
          </a:p>
          <a:p>
            <a:r>
              <a:rPr lang="en-US" dirty="0" smtClean="0"/>
              <a:t>There are multiple ways to combine </a:t>
            </a:r>
            <a:r>
              <a:rPr lang="en-US" dirty="0" err="1" smtClean="0"/>
              <a:t>sortings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Which gets </a:t>
            </a:r>
            <a:r>
              <a:rPr lang="en-US" i="1" dirty="0" smtClean="0"/>
              <a:t>very</a:t>
            </a:r>
            <a:r>
              <a:rPr lang="en-US" dirty="0" smtClean="0"/>
              <a:t> subtle – aiming for simplicity and notational convenience</a:t>
            </a:r>
          </a:p>
          <a:p>
            <a:r>
              <a:rPr lang="en-US" dirty="0" smtClean="0"/>
              <a:t>Conjecture: there is a </a:t>
            </a:r>
            <a:r>
              <a:rPr lang="en-US" i="1" dirty="0" smtClean="0"/>
              <a:t>most permissive</a:t>
            </a:r>
            <a:r>
              <a:rPr lang="en-US" dirty="0" smtClean="0"/>
              <a:t> sorting that provides a safe vertical refinement when combining (sorted) signatures.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83514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4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326" b="-83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117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testing the aerodynamic properties of a plane, it’s not necessary that the seats be comfortable.</a:t>
            </a:r>
          </a:p>
          <a:p>
            <a:r>
              <a:rPr lang="en-US" dirty="0" smtClean="0"/>
              <a:t>A model may ignore or simplify some properties in order to focus attention on the interesting or important properties</a:t>
            </a:r>
          </a:p>
          <a:p>
            <a:pPr lvl="1"/>
            <a:r>
              <a:rPr lang="en-US" dirty="0" smtClean="0"/>
              <a:t>Control, approximate, or </a:t>
            </a:r>
            <a:r>
              <a:rPr lang="en-US" dirty="0" smtClean="0"/>
              <a:t>obscure </a:t>
            </a:r>
            <a:r>
              <a:rPr lang="en-US" dirty="0" smtClean="0"/>
              <a:t>some </a:t>
            </a:r>
            <a:r>
              <a:rPr lang="en-US" dirty="0" smtClean="0"/>
              <a:t>factors in order to understand the interplay and functioning of </a:t>
            </a:r>
            <a:r>
              <a:rPr lang="en-US" dirty="0" smtClean="0"/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35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5" name="Content Placeholder 4" descr="Screen shot 2013-02-17 at 6.05.02 PM 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3" b="-2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217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5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94" b="-63694"/>
          <a:stretch>
            <a:fillRect/>
          </a:stretch>
        </p:blipFill>
        <p:spPr>
          <a:xfrm>
            <a:off x="3091323" y="2770188"/>
            <a:ext cx="3029257" cy="1291529"/>
          </a:xfrm>
        </p:spPr>
      </p:pic>
    </p:spTree>
    <p:extLst>
      <p:ext uri="{BB962C8B-B14F-4D97-AF65-F5344CB8AC3E}">
        <p14:creationId xmlns:p14="http://schemas.microsoft.com/office/powerpoint/2010/main" val="106678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5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94" b="-63694"/>
          <a:stretch>
            <a:fillRect/>
          </a:stretch>
        </p:blipFill>
        <p:spPr>
          <a:xfrm>
            <a:off x="3091323" y="2770188"/>
            <a:ext cx="3029257" cy="1291529"/>
          </a:xfrm>
        </p:spPr>
      </p:pic>
      <p:pic>
        <p:nvPicPr>
          <p:cNvPr id="6" name="Picture 5" descr="Screen shot 2013-02-17 at 6.07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85" y="4381500"/>
            <a:ext cx="3834580" cy="5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96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5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94" b="-63694"/>
          <a:stretch>
            <a:fillRect/>
          </a:stretch>
        </p:blipFill>
        <p:spPr>
          <a:xfrm>
            <a:off x="3091323" y="2770188"/>
            <a:ext cx="3029257" cy="1291529"/>
          </a:xfrm>
        </p:spPr>
      </p:pic>
      <p:pic>
        <p:nvPicPr>
          <p:cNvPr id="6" name="Picture 5" descr="Screen shot 2013-02-17 at 6.07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85" y="4381500"/>
            <a:ext cx="3834580" cy="523383"/>
          </a:xfrm>
          <a:prstGeom prst="rect">
            <a:avLst/>
          </a:prstGeom>
        </p:spPr>
      </p:pic>
      <p:pic>
        <p:nvPicPr>
          <p:cNvPr id="3" name="Picture 2" descr="Screen shot 2013-02-17 at 6.08.10 PM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06" y="5334820"/>
            <a:ext cx="4827638" cy="5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4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5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94" b="-63694"/>
          <a:stretch>
            <a:fillRect/>
          </a:stretch>
        </p:blipFill>
        <p:spPr>
          <a:xfrm>
            <a:off x="3091323" y="2770188"/>
            <a:ext cx="3029257" cy="1291529"/>
          </a:xfrm>
        </p:spPr>
      </p:pic>
      <p:pic>
        <p:nvPicPr>
          <p:cNvPr id="6" name="Picture 5" descr="Screen shot 2013-02-17 at 6.07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85" y="4381500"/>
            <a:ext cx="3834580" cy="523383"/>
          </a:xfrm>
          <a:prstGeom prst="rect">
            <a:avLst/>
          </a:prstGeom>
        </p:spPr>
      </p:pic>
      <p:pic>
        <p:nvPicPr>
          <p:cNvPr id="3" name="Picture 2" descr="Screen shot 2013-02-17 at 6.08.10 PM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06" y="5334820"/>
            <a:ext cx="4827638" cy="5926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130323" y="5334820"/>
            <a:ext cx="5170129" cy="458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130323" y="5334820"/>
            <a:ext cx="5047225" cy="458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52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from Components</a:t>
            </a:r>
            <a:endParaRPr lang="en-US" dirty="0"/>
          </a:p>
        </p:txBody>
      </p:sp>
      <p:pic>
        <p:nvPicPr>
          <p:cNvPr id="4" name="Content Placeholder 3" descr="Screen shot 2013-02-17 at 6.05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94" b="-63694"/>
          <a:stretch>
            <a:fillRect/>
          </a:stretch>
        </p:blipFill>
        <p:spPr>
          <a:xfrm>
            <a:off x="3091323" y="2770188"/>
            <a:ext cx="3029257" cy="1291529"/>
          </a:xfrm>
        </p:spPr>
      </p:pic>
      <p:pic>
        <p:nvPicPr>
          <p:cNvPr id="5" name="Picture 4" descr="Screen shot 2013-02-17 at 6.09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39" y="4809865"/>
            <a:ext cx="5302045" cy="4888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6968" y="4244258"/>
            <a:ext cx="288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need a sorting: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2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Calculational</a:t>
            </a:r>
            <a:r>
              <a:rPr lang="en-US" dirty="0" smtClean="0"/>
              <a:t> BRSs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This definition of modular construction respects </a:t>
            </a:r>
            <a:r>
              <a:rPr lang="en-US" dirty="0" err="1" smtClean="0"/>
              <a:t>Debois</a:t>
            </a:r>
            <a:r>
              <a:rPr lang="en-US" dirty="0" smtClean="0"/>
              <a:t>’ conditions for </a:t>
            </a:r>
            <a:r>
              <a:rPr lang="en-US" i="1" dirty="0" err="1" smtClean="0"/>
              <a:t>Calculational</a:t>
            </a:r>
            <a:r>
              <a:rPr lang="en-US" dirty="0" smtClean="0"/>
              <a:t> BRSs – the composition of two unfolding systems is also unfolding</a:t>
            </a:r>
          </a:p>
          <a:p>
            <a:r>
              <a:rPr lang="en-US" dirty="0" smtClean="0"/>
              <a:t>… modulo the definition of activity in </a:t>
            </a:r>
            <a:r>
              <a:rPr lang="en-US" dirty="0" err="1" smtClean="0"/>
              <a:t>bigraphs</a:t>
            </a:r>
            <a:endParaRPr lang="en-US" dirty="0" smtClean="0"/>
          </a:p>
          <a:p>
            <a:r>
              <a:rPr lang="en-US" dirty="0" err="1" smtClean="0"/>
              <a:t>Calculational</a:t>
            </a:r>
            <a:r>
              <a:rPr lang="en-US" dirty="0" smtClean="0"/>
              <a:t> BRSs + modular construction appears a good approach to </a:t>
            </a:r>
            <a:r>
              <a:rPr lang="en-US" dirty="0" err="1" smtClean="0"/>
              <a:t>modelling</a:t>
            </a:r>
            <a:r>
              <a:rPr lang="en-US" dirty="0" smtClean="0"/>
              <a:t> open systems – e.g., the actor model.</a:t>
            </a:r>
          </a:p>
          <a:p>
            <a:pPr lvl="1"/>
            <a:r>
              <a:rPr lang="en-US" dirty="0" smtClean="0"/>
              <a:t>Capture messaging </a:t>
            </a:r>
            <a:r>
              <a:rPr lang="en-US" dirty="0" err="1" smtClean="0"/>
              <a:t>behavioural</a:t>
            </a:r>
            <a:r>
              <a:rPr lang="en-US" dirty="0" smtClean="0"/>
              <a:t> formally in known process calculi</a:t>
            </a:r>
          </a:p>
          <a:p>
            <a:pPr lvl="1"/>
            <a:r>
              <a:rPr lang="en-US" dirty="0" smtClean="0"/>
              <a:t>Capture internal actor </a:t>
            </a:r>
            <a:r>
              <a:rPr lang="en-US" dirty="0" err="1" smtClean="0"/>
              <a:t>behaviour</a:t>
            </a:r>
            <a:r>
              <a:rPr lang="en-US" dirty="0" smtClean="0"/>
              <a:t> using a </a:t>
            </a:r>
            <a:r>
              <a:rPr lang="en-US" dirty="0" err="1" smtClean="0"/>
              <a:t>calculational</a:t>
            </a:r>
            <a:r>
              <a:rPr lang="en-US" dirty="0" smtClean="0"/>
              <a:t> BRS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7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5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BMC: a convenient representation with which to build </a:t>
            </a:r>
            <a:r>
              <a:rPr lang="en-US" dirty="0" err="1" smtClean="0"/>
              <a:t>bigraphical</a:t>
            </a:r>
            <a:r>
              <a:rPr lang="en-US" dirty="0" smtClean="0"/>
              <a:t> DSMLs and declarative predicate </a:t>
            </a:r>
            <a:r>
              <a:rPr lang="en-US" dirty="0" err="1" smtClean="0"/>
              <a:t>sortings</a:t>
            </a:r>
            <a:endParaRPr lang="en-US" dirty="0" smtClean="0"/>
          </a:p>
          <a:p>
            <a:r>
              <a:rPr lang="en-US" dirty="0" smtClean="0"/>
              <a:t>BAM: abstracting the problem of finding </a:t>
            </a:r>
            <a:r>
              <a:rPr lang="en-US" dirty="0" err="1" smtClean="0"/>
              <a:t>embeddings</a:t>
            </a:r>
            <a:r>
              <a:rPr lang="en-US" dirty="0" smtClean="0"/>
              <a:t> from that of applying </a:t>
            </a:r>
            <a:r>
              <a:rPr lang="en-US" dirty="0" err="1" smtClean="0"/>
              <a:t>embeddings</a:t>
            </a:r>
            <a:r>
              <a:rPr lang="en-US" dirty="0" smtClean="0"/>
              <a:t>, allowing investigation of fairness and execution strategies</a:t>
            </a:r>
            <a:endParaRPr lang="en-US" dirty="0" smtClean="0"/>
          </a:p>
          <a:p>
            <a:r>
              <a:rPr lang="en-US" dirty="0" smtClean="0"/>
              <a:t>Vertical refinement: a usable mechanism for relating </a:t>
            </a:r>
            <a:r>
              <a:rPr lang="en-US" dirty="0" err="1" smtClean="0"/>
              <a:t>bigraphical</a:t>
            </a:r>
            <a:r>
              <a:rPr lang="en-US" dirty="0" smtClean="0"/>
              <a:t> languages</a:t>
            </a:r>
          </a:p>
          <a:p>
            <a:r>
              <a:rPr lang="en-US" dirty="0" err="1" smtClean="0"/>
              <a:t>BigMC</a:t>
            </a:r>
            <a:r>
              <a:rPr lang="en-US" dirty="0" smtClean="0"/>
              <a:t>: A prototype model checker, with a tractable heuristic for reaction rule causation</a:t>
            </a:r>
          </a:p>
          <a:p>
            <a:r>
              <a:rPr lang="en-US" dirty="0" smtClean="0"/>
              <a:t>Modular construction of BRSs: A start on “scaffolding” Milner’s tower of </a:t>
            </a:r>
            <a:r>
              <a:rPr lang="en-US" dirty="0" err="1" smtClean="0"/>
              <a:t>informatic</a:t>
            </a:r>
            <a:r>
              <a:rPr lang="en-US" dirty="0" smtClean="0"/>
              <a:t>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3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There’s more to do.</a:t>
            </a:r>
          </a:p>
          <a:p>
            <a:r>
              <a:rPr lang="en-US" dirty="0" smtClean="0"/>
              <a:t>But we’re hopefully a little closer…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4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4622</TotalTime>
  <Words>2856</Words>
  <Application>Microsoft Macintosh PowerPoint</Application>
  <PresentationFormat>On-screen Show (4:3)</PresentationFormat>
  <Paragraphs>360</Paragraphs>
  <Slides>101</Slides>
  <Notes>2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Genesis</vt:lpstr>
      <vt:lpstr>Domain Specific Modelling Languages in Bigraphs</vt:lpstr>
      <vt:lpstr>Objectives</vt:lpstr>
      <vt:lpstr>Outline</vt:lpstr>
      <vt:lpstr>Modelling and Motivation</vt:lpstr>
      <vt:lpstr>Explanation</vt:lpstr>
      <vt:lpstr>Modelling</vt:lpstr>
      <vt:lpstr>1903 Mill Engine</vt:lpstr>
      <vt:lpstr>1973 Model Steam Engine</vt:lpstr>
      <vt:lpstr>Simplifying Assumptions</vt:lpstr>
      <vt:lpstr>Abstract Models</vt:lpstr>
      <vt:lpstr>Communicating Systems</vt:lpstr>
      <vt:lpstr>Communicating Systems</vt:lpstr>
      <vt:lpstr>A Vending Machine</vt:lpstr>
      <vt:lpstr>Another Vending Machine</vt:lpstr>
      <vt:lpstr>Another Vending Machine</vt:lpstr>
      <vt:lpstr>Another Vending Machine</vt:lpstr>
      <vt:lpstr>Another Vending Machine</vt:lpstr>
      <vt:lpstr>Process Languages</vt:lpstr>
      <vt:lpstr>Process Languages</vt:lpstr>
      <vt:lpstr>A Buyer</vt:lpstr>
      <vt:lpstr>Two Vending Machines</vt:lpstr>
      <vt:lpstr>Process Languages</vt:lpstr>
      <vt:lpstr>Proposing a New Process Language</vt:lpstr>
      <vt:lpstr>Proliferation of Process Languages</vt:lpstr>
      <vt:lpstr>Domain-Specificity</vt:lpstr>
      <vt:lpstr>Domain-Specificity at work</vt:lpstr>
      <vt:lpstr>Objective</vt:lpstr>
      <vt:lpstr>Bigraphs</vt:lpstr>
      <vt:lpstr>A Bigraph</vt:lpstr>
      <vt:lpstr>Place Graph</vt:lpstr>
      <vt:lpstr>Link Graph</vt:lpstr>
      <vt:lpstr>A Bigraph</vt:lpstr>
      <vt:lpstr>Bigraphs</vt:lpstr>
      <vt:lpstr>Bigraphs</vt:lpstr>
      <vt:lpstr>Bigraphs</vt:lpstr>
      <vt:lpstr>Bigraph Reaction</vt:lpstr>
      <vt:lpstr>Bigraph Reaction</vt:lpstr>
      <vt:lpstr>Bigraph Reaction</vt:lpstr>
      <vt:lpstr>Bigraphical languages</vt:lpstr>
      <vt:lpstr>BMC</vt:lpstr>
      <vt:lpstr>BMC Grammar</vt:lpstr>
      <vt:lpstr>BMC Grammar</vt:lpstr>
      <vt:lpstr>Signatures admit too many agents</vt:lpstr>
      <vt:lpstr>Signatures admit too many agents</vt:lpstr>
      <vt:lpstr>Signatures admit too many agents</vt:lpstr>
      <vt:lpstr>Signatures admit too many agents</vt:lpstr>
      <vt:lpstr>Signatures admit too many agents</vt:lpstr>
      <vt:lpstr>Signatures admit too many agents</vt:lpstr>
      <vt:lpstr>Signatures admit too many agents</vt:lpstr>
      <vt:lpstr>Sortings</vt:lpstr>
      <vt:lpstr>BMC Sorting Logic</vt:lpstr>
      <vt:lpstr>Sortings</vt:lpstr>
      <vt:lpstr>Defining a language</vt:lpstr>
      <vt:lpstr>Bigraphical Languages</vt:lpstr>
      <vt:lpstr>BAM</vt:lpstr>
      <vt:lpstr>Refinement</vt:lpstr>
      <vt:lpstr>Equivalence</vt:lpstr>
      <vt:lpstr>Vertical Refinement</vt:lpstr>
      <vt:lpstr>Observation</vt:lpstr>
      <vt:lpstr>Observation continued</vt:lpstr>
      <vt:lpstr>A Trace</vt:lpstr>
      <vt:lpstr>A Trace</vt:lpstr>
      <vt:lpstr>A Trace</vt:lpstr>
      <vt:lpstr>A Trace</vt:lpstr>
      <vt:lpstr>A Trace</vt:lpstr>
      <vt:lpstr>Safe Vertical Refinement</vt:lpstr>
      <vt:lpstr>Safe Vertical Refinement</vt:lpstr>
      <vt:lpstr>Safe Vertical Refinement</vt:lpstr>
      <vt:lpstr>Safe Vertical Refinement</vt:lpstr>
      <vt:lpstr>Safe Vertical Bigraphical Refinement</vt:lpstr>
      <vt:lpstr>Making it easier to use</vt:lpstr>
      <vt:lpstr>Live Vertical Refinement</vt:lpstr>
      <vt:lpstr>Verification and Tools</vt:lpstr>
      <vt:lpstr>BigMC</vt:lpstr>
      <vt:lpstr>Example: Dining philosophers</vt:lpstr>
      <vt:lpstr>Dining Philosophers</vt:lpstr>
      <vt:lpstr>BigMC Output</vt:lpstr>
      <vt:lpstr>The state explosion problem</vt:lpstr>
      <vt:lpstr>The state explosion problem</vt:lpstr>
      <vt:lpstr>The state explosion problem</vt:lpstr>
      <vt:lpstr>The state explosion problem</vt:lpstr>
      <vt:lpstr>Computing Causation</vt:lpstr>
      <vt:lpstr>Computing Causation</vt:lpstr>
      <vt:lpstr>BigMC</vt:lpstr>
      <vt:lpstr>Modularity</vt:lpstr>
      <vt:lpstr>Modular Construction</vt:lpstr>
      <vt:lpstr>Modular Construction</vt:lpstr>
      <vt:lpstr>Considerations</vt:lpstr>
      <vt:lpstr>A Language from Components</vt:lpstr>
      <vt:lpstr>A Language from Components</vt:lpstr>
      <vt:lpstr>A Language from Components</vt:lpstr>
      <vt:lpstr>A Language from Components</vt:lpstr>
      <vt:lpstr>A Language from Components</vt:lpstr>
      <vt:lpstr>A Language from Components</vt:lpstr>
      <vt:lpstr>A Language from Components</vt:lpstr>
      <vt:lpstr>Calculational BRSs</vt:lpstr>
      <vt:lpstr>Conclusion</vt:lpstr>
      <vt:lpstr>Summary</vt:lpstr>
      <vt:lpstr>Conclusion</vt:lpstr>
      <vt:lpstr>Future Work</vt:lpstr>
      <vt:lpstr>Thanks</vt:lpstr>
    </vt:vector>
  </TitlesOfParts>
  <Company>IT 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Specific Modelling Languages in Bigraphs</dc:title>
  <dc:creator>Gian Perrone</dc:creator>
  <cp:lastModifiedBy>Gian Perrone</cp:lastModifiedBy>
  <cp:revision>73</cp:revision>
  <dcterms:created xsi:type="dcterms:W3CDTF">2013-02-13T13:03:14Z</dcterms:created>
  <dcterms:modified xsi:type="dcterms:W3CDTF">2013-02-18T06:43:26Z</dcterms:modified>
</cp:coreProperties>
</file>